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Default Extension="gif" ContentType="image/gif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5"/>
  </p:notesMasterIdLst>
  <p:sldIdLst>
    <p:sldId id="256" r:id="rId2"/>
    <p:sldId id="258" r:id="rId3"/>
    <p:sldId id="259" r:id="rId4"/>
    <p:sldId id="311" r:id="rId5"/>
    <p:sldId id="310" r:id="rId6"/>
    <p:sldId id="257" r:id="rId7"/>
    <p:sldId id="309" r:id="rId8"/>
    <p:sldId id="312" r:id="rId9"/>
    <p:sldId id="313" r:id="rId10"/>
    <p:sldId id="314" r:id="rId11"/>
    <p:sldId id="353" r:id="rId12"/>
    <p:sldId id="318" r:id="rId13"/>
    <p:sldId id="319" r:id="rId14"/>
    <p:sldId id="320" r:id="rId15"/>
    <p:sldId id="321" r:id="rId16"/>
    <p:sldId id="322" r:id="rId17"/>
    <p:sldId id="323" r:id="rId18"/>
    <p:sldId id="331" r:id="rId19"/>
    <p:sldId id="328" r:id="rId20"/>
    <p:sldId id="329" r:id="rId21"/>
    <p:sldId id="324" r:id="rId22"/>
    <p:sldId id="330" r:id="rId23"/>
    <p:sldId id="325" r:id="rId24"/>
    <p:sldId id="327" r:id="rId25"/>
    <p:sldId id="334" r:id="rId26"/>
    <p:sldId id="332" r:id="rId27"/>
    <p:sldId id="337" r:id="rId28"/>
    <p:sldId id="333" r:id="rId29"/>
    <p:sldId id="338" r:id="rId30"/>
    <p:sldId id="339" r:id="rId31"/>
    <p:sldId id="341" r:id="rId32"/>
    <p:sldId id="343" r:id="rId33"/>
    <p:sldId id="303" r:id="rId34"/>
    <p:sldId id="344" r:id="rId35"/>
    <p:sldId id="352" r:id="rId36"/>
    <p:sldId id="346" r:id="rId37"/>
    <p:sldId id="299" r:id="rId38"/>
    <p:sldId id="302" r:id="rId39"/>
    <p:sldId id="286" r:id="rId40"/>
    <p:sldId id="284" r:id="rId41"/>
    <p:sldId id="285" r:id="rId42"/>
    <p:sldId id="289" r:id="rId43"/>
    <p:sldId id="347" r:id="rId44"/>
    <p:sldId id="271" r:id="rId45"/>
    <p:sldId id="263" r:id="rId46"/>
    <p:sldId id="348" r:id="rId47"/>
    <p:sldId id="264" r:id="rId48"/>
    <p:sldId id="306" r:id="rId49"/>
    <p:sldId id="351" r:id="rId50"/>
    <p:sldId id="354" r:id="rId51"/>
    <p:sldId id="350" r:id="rId52"/>
    <p:sldId id="355" r:id="rId53"/>
    <p:sldId id="356" r:id="rId54"/>
    <p:sldId id="357" r:id="rId55"/>
    <p:sldId id="360" r:id="rId56"/>
    <p:sldId id="361" r:id="rId57"/>
    <p:sldId id="349" r:id="rId58"/>
    <p:sldId id="358" r:id="rId59"/>
    <p:sldId id="359" r:id="rId60"/>
    <p:sldId id="362" r:id="rId61"/>
    <p:sldId id="307" r:id="rId62"/>
    <p:sldId id="295" r:id="rId63"/>
    <p:sldId id="296" r:id="rId6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2835" autoAdjust="0"/>
    <p:restoredTop sz="94501" autoAdjust="0"/>
  </p:normalViewPr>
  <p:slideViewPr>
    <p:cSldViewPr>
      <p:cViewPr varScale="1">
        <p:scale>
          <a:sx n="74" d="100"/>
          <a:sy n="74" d="100"/>
        </p:scale>
        <p:origin x="-114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1FD9-04B6-4C05-BED9-46DB807D1CA7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BC0492-638A-4E63-AD05-FCA871EF3BE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0492-638A-4E63-AD05-FCA871EF3BEF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0492-638A-4E63-AD05-FCA871EF3BEF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BC0492-638A-4E63-AD05-FCA871EF3BEF}" type="slidenum">
              <a:rPr lang="pl-PL" smtClean="0"/>
              <a:pPr/>
              <a:t>62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88EA796-0B4B-44D7-9B25-851D4780BA82}" type="datetimeFigureOut">
              <a:rPr lang="pl-PL" smtClean="0"/>
              <a:pPr/>
              <a:t>2013-06-25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7F28B7F-9EA2-431C-A749-B21BA3DDA5C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acer\Desktop\muza%20prezentacja\muzyka%20do%20prezetacji\Ennio%20Morricone%20-%20Ennio%20Morricone%20-%20Chi%20Mai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5" Type="http://schemas.openxmlformats.org/officeDocument/2006/relationships/image" Target="../media/image37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5" Type="http://schemas.openxmlformats.org/officeDocument/2006/relationships/image" Target="../media/image37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37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5" Type="http://schemas.openxmlformats.org/officeDocument/2006/relationships/image" Target="../media/image3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Relationship Id="rId6" Type="http://schemas.openxmlformats.org/officeDocument/2006/relationships/image" Target="../media/image37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Relationship Id="rId6" Type="http://schemas.openxmlformats.org/officeDocument/2006/relationships/image" Target="../media/image37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5" Type="http://schemas.openxmlformats.org/officeDocument/2006/relationships/image" Target="../media/image37.pn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5" Type="http://schemas.openxmlformats.org/officeDocument/2006/relationships/image" Target="../media/image37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5" Type="http://schemas.openxmlformats.org/officeDocument/2006/relationships/image" Target="../media/image37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0.xml"/><Relationship Id="rId5" Type="http://schemas.openxmlformats.org/officeDocument/2006/relationships/image" Target="../media/image37.png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Relationship Id="rId4" Type="http://schemas.openxmlformats.org/officeDocument/2006/relationships/image" Target="../media/image6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5" Type="http://schemas.openxmlformats.org/officeDocument/2006/relationships/image" Target="../media/image73.gif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4.xml"/><Relationship Id="rId5" Type="http://schemas.openxmlformats.org/officeDocument/2006/relationships/image" Target="../media/image37.pn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5" Type="http://schemas.openxmlformats.org/officeDocument/2006/relationships/image" Target="../media/image37.png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.pn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Relationship Id="rId5" Type="http://schemas.openxmlformats.org/officeDocument/2006/relationships/image" Target="../media/image5.png"/><Relationship Id="rId4" Type="http://schemas.openxmlformats.org/officeDocument/2006/relationships/image" Target="../media/image8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Relationship Id="rId5" Type="http://schemas.openxmlformats.org/officeDocument/2006/relationships/image" Target="../media/image5.pn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6" Type="http://schemas.openxmlformats.org/officeDocument/2006/relationships/image" Target="../media/image5.pn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5" Type="http://schemas.openxmlformats.org/officeDocument/2006/relationships/image" Target="../media/image95.jpe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3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5" Type="http://schemas.openxmlformats.org/officeDocument/2006/relationships/image" Target="../media/image37.pn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5" Type="http://schemas.openxmlformats.org/officeDocument/2006/relationships/image" Target="../media/image37.png"/><Relationship Id="rId4" Type="http://schemas.openxmlformats.org/officeDocument/2006/relationships/image" Target="../media/image10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37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7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6" Type="http://schemas.openxmlformats.org/officeDocument/2006/relationships/image" Target="../media/image37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6.xml"/><Relationship Id="rId6" Type="http://schemas.openxmlformats.org/officeDocument/2006/relationships/image" Target="../media/image37.pn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utwnysa@wp.pl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C00000"/>
                </a:solidFill>
              </a:rPr>
              <a:t>im. Jerzego Kozarzewskiego</a:t>
            </a:r>
          </a:p>
          <a:p>
            <a:r>
              <a:rPr lang="pl-PL" sz="3600" dirty="0">
                <a:solidFill>
                  <a:srgbClr val="C00000"/>
                </a:solidFill>
              </a:rPr>
              <a:t>w</a:t>
            </a:r>
            <a:r>
              <a:rPr lang="pl-PL" sz="3600" dirty="0" smtClean="0">
                <a:solidFill>
                  <a:srgbClr val="C00000"/>
                </a:solidFill>
              </a:rPr>
              <a:t> Nysie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Stowarzyszenie Rozwoju Uniwersytetu Trzeciego Wieku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4" name="Obraz 3" descr="C:\Users\acer\Desktop\Nowe LOGO\LOGOTYP_01_F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357694"/>
            <a:ext cx="219456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Ennio Morricone - Ennio Morricone - Chi Mai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8643966" y="635795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allAtOnce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acer\Desktop\utw zdjęcia\warszawa 5-6 .09.2012\P906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52"/>
            <a:ext cx="4330112" cy="342617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365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Wilamów oraz Zamek Królewski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acer\Desktop\utw zdjęcia\warszawa 5-6 .09.2012\P906009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074737" y="1447800"/>
            <a:ext cx="3429000" cy="4572000"/>
          </a:xfrm>
          <a:prstGeom prst="rect">
            <a:avLst/>
          </a:prstGeom>
          <a:noFill/>
        </p:spPr>
      </p:pic>
      <p:pic>
        <p:nvPicPr>
          <p:cNvPr id="4099" name="Picture 3" descr="C:\Users\acer\Desktop\utw zdjęcia\warszawa 5-6 .09.2012\P906007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786314" y="3686976"/>
            <a:ext cx="3749040" cy="2813858"/>
          </a:xfrm>
          <a:prstGeom prst="rect">
            <a:avLst/>
          </a:prstGeom>
          <a:noFill/>
        </p:spPr>
      </p:pic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3" y="4929198"/>
            <a:ext cx="1857387" cy="17287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1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Arial Black" pitchFamily="34" charset="0"/>
              </a:rPr>
              <a:t>Inauguracja Roku Akademickiego 2012/2013</a:t>
            </a:r>
            <a:endParaRPr lang="pl-PL" dirty="0"/>
          </a:p>
        </p:txBody>
      </p:sp>
      <p:pic>
        <p:nvPicPr>
          <p:cNvPr id="5" name="Picture 3" descr="C:\Users\acer\Desktop\utw zdjęcia\Inauguracja XI roku akademickiego\PA09005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876"/>
            <a:ext cx="3749675" cy="296824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4" descr="C:\Users\acer\Desktop\utw zdjęcia\Inauguracja XI roku akademickiego\PA0900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500438"/>
            <a:ext cx="3749675" cy="306719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Prostokąt 6"/>
          <p:cNvSpPr/>
          <p:nvPr/>
        </p:nvSpPr>
        <p:spPr>
          <a:xfrm>
            <a:off x="2286000" y="1428735"/>
            <a:ext cx="4572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b="1" i="1" dirty="0" smtClean="0"/>
              <a:t>Collegium Artium odbyła się uroczystość, </a:t>
            </a:r>
          </a:p>
          <a:p>
            <a:pPr algn="ctr"/>
            <a:r>
              <a:rPr lang="pl-PL" b="1" i="1" dirty="0" smtClean="0"/>
              <a:t>na której Uniwersytet uhonorował medalami osoby współpracujące z nami. </a:t>
            </a:r>
          </a:p>
          <a:p>
            <a:pPr algn="ctr"/>
            <a:r>
              <a:rPr lang="pl-PL" b="1" i="1" dirty="0" smtClean="0"/>
              <a:t>Wykład inaugurujący wygłosił mgr Piotr Krzyżowski.</a:t>
            </a:r>
          </a:p>
          <a:p>
            <a:pPr algn="ctr"/>
            <a:r>
              <a:rPr lang="pl-PL" b="1" i="1" dirty="0" smtClean="0"/>
              <a:t> Podczas spotkania wystąpił zespół </a:t>
            </a:r>
          </a:p>
          <a:p>
            <a:pPr algn="ctr"/>
            <a:r>
              <a:rPr lang="pl-PL" b="1" i="1" dirty="0" smtClean="0"/>
              <a:t>„Senior Szok”.</a:t>
            </a:r>
            <a:endParaRPr lang="pl-PL" i="1" dirty="0"/>
          </a:p>
        </p:txBody>
      </p:sp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571612"/>
            <a:ext cx="1857387" cy="1728781"/>
          </a:xfrm>
          <a:prstGeom prst="rect">
            <a:avLst/>
          </a:prstGeom>
          <a:noFill/>
        </p:spPr>
      </p:pic>
      <p:pic>
        <p:nvPicPr>
          <p:cNvPr id="1026" name="Picture 2" descr="http://ec.l.thumbs.canstockphoto.com/canstock516671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68" y="1643050"/>
            <a:ext cx="1162050" cy="14287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8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cer\Desktop\utw zdjęcia\Inauguracja XI roku akademickiego\PA09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3733800" cy="280035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3" descr="C:\Users\acer\Desktop\utw zdjęcia\Inauguracja XI roku akademickiego\DSC018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571876"/>
            <a:ext cx="3733800" cy="280035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C:\Users\acer\Desktop\utw zdjęcia\Inauguracja XI roku akademickiego\DSC018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9124" y="571480"/>
            <a:ext cx="3500430" cy="257172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C:\Users\acer\Desktop\utw zdjęcia\Inauguracja XI roku akademickiego\PA0900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3357562"/>
            <a:ext cx="4643438" cy="3000347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72343" y="0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80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acer\Desktop\utw zdjęcia\Inauguracja XI roku akademickiego\DSC0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3286116" cy="300037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71934" y="357166"/>
            <a:ext cx="4629128" cy="2214578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</a:rPr>
              <a:t>Bezinteresowna praca wielu ludzi</a:t>
            </a:r>
            <a:br>
              <a:rPr lang="pl-PL" sz="3200" b="1" dirty="0" smtClean="0">
                <a:solidFill>
                  <a:srgbClr val="FF0000"/>
                </a:solidFill>
              </a:rPr>
            </a:br>
            <a:r>
              <a:rPr lang="pl-PL" sz="3200" b="1" dirty="0" smtClean="0">
                <a:solidFill>
                  <a:srgbClr val="FF0000"/>
                </a:solidFill>
              </a:rPr>
              <a:t>dla Uniwersytetu jest bezcenna, dziękujemy!!!</a:t>
            </a:r>
            <a:endParaRPr lang="pl-PL" sz="32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C:\Users\acer\Desktop\utw zdjęcia\Inauguracja XI roku akademickiego\DSC018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2790825"/>
            <a:ext cx="3733800" cy="2800350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9218" name="Picture 2" descr="C:\Users\acer\Desktop\utw zdjęcia\Inauguracja XI roku akademickiego\DSC018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286124"/>
            <a:ext cx="3786182" cy="328612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3372" y="5286388"/>
            <a:ext cx="1285884" cy="135729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91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radio90.pl/files/2012/01/samoobrona-senior-zor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2"/>
            <a:ext cx="3810000" cy="2152650"/>
          </a:xfrm>
          <a:prstGeom prst="rect">
            <a:avLst/>
          </a:prstGeom>
          <a:noFill/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071933" y="142852"/>
            <a:ext cx="2643207" cy="2171723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	</a:t>
            </a:r>
            <a:r>
              <a:rPr lang="pl-PL" sz="3600" b="1" dirty="0" smtClean="0">
                <a:solidFill>
                  <a:srgbClr val="FFC000"/>
                </a:solidFill>
              </a:rPr>
              <a:t>Miesiąc wrzesień </a:t>
            </a:r>
            <a:r>
              <a:rPr lang="pl-PL" b="1" dirty="0" smtClean="0">
                <a:solidFill>
                  <a:srgbClr val="FFC000"/>
                </a:solidFill>
              </a:rPr>
              <a:t>: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pl-PL" sz="14400" dirty="0" smtClean="0">
                <a:solidFill>
                  <a:schemeClr val="accent1">
                    <a:lumMod val="75000"/>
                  </a:schemeClr>
                </a:solidFill>
              </a:rPr>
              <a:t>Nyska Formacja Obronno Taktyczna zorganizowała kurs samoobrony, brały w niej udział również nasze słuchaczki UTW</a:t>
            </a:r>
          </a:p>
          <a:p>
            <a:pPr>
              <a:buFont typeface="Arial" pitchFamily="34" charset="0"/>
              <a:buChar char="•"/>
            </a:pPr>
            <a:r>
              <a:rPr lang="pl-PL" sz="14400" dirty="0" smtClean="0"/>
              <a:t> </a:t>
            </a:r>
            <a:r>
              <a:rPr lang="pl-PL" sz="14400" dirty="0" smtClean="0">
                <a:solidFill>
                  <a:srgbClr val="0070C0"/>
                </a:solidFill>
              </a:rPr>
              <a:t>Wiceprezes Pani Alicja Wojtczak reprezentowała nasz Uniwersytet w Ogólnopolskiej Konferencji Uniwersytetów Trzeciego Wieku w Zielonej Górze </a:t>
            </a:r>
          </a:p>
          <a:p>
            <a:r>
              <a:rPr lang="pl-PL" sz="14400" dirty="0" smtClean="0">
                <a:solidFill>
                  <a:srgbClr val="0070C0"/>
                </a:solidFill>
              </a:rPr>
              <a:t>pt. „Wspólny regionalizm. Pomiędzy Tradycją a nowoczesnością”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pPr>
              <a:buFont typeface="Arial" pitchFamily="34" charset="0"/>
              <a:buChar char="•"/>
            </a:pPr>
            <a:endParaRPr lang="pl-PL" dirty="0"/>
          </a:p>
        </p:txBody>
      </p:sp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85728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61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0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1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3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4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9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encrypted-tbn1.gstatic.com/images?q=tbn:ANd9GcQ4QUErgIrFPFOBwiZEZb-F-eCWtgIQnqb60Tm4gUT4y1dHv9_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2857496"/>
            <a:ext cx="2457450" cy="3743325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Miesiąc październik: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4849819" cy="345283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0070C0"/>
                </a:solidFill>
              </a:rPr>
              <a:t>W dniu18 października wybrano radnych do Rady Seniorów. 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Seniorzy mają swój ważny głos oraz mogą wskazywać kierunki rozwoju gminy.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 Na kadencję 2012 – 2013 wybrano 23 Radnych Seniorów, w tym również </a:t>
            </a:r>
          </a:p>
          <a:p>
            <a:r>
              <a:rPr lang="pl-PL" dirty="0" smtClean="0">
                <a:solidFill>
                  <a:srgbClr val="0070C0"/>
                </a:solidFill>
              </a:rPr>
              <a:t>m.in. naszych słuchaczy.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16" y="142852"/>
            <a:ext cx="1871657" cy="1871657"/>
          </a:xfrm>
          <a:prstGeom prst="rect">
            <a:avLst/>
          </a:prstGeom>
          <a:noFill/>
        </p:spPr>
      </p:pic>
      <p:pic>
        <p:nvPicPr>
          <p:cNvPr id="11266" name="Picture 2" descr="grafik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42852"/>
            <a:ext cx="1928826" cy="1643050"/>
          </a:xfrm>
          <a:prstGeom prst="rect">
            <a:avLst/>
          </a:prstGeom>
          <a:noFill/>
        </p:spPr>
      </p:pic>
      <p:pic>
        <p:nvPicPr>
          <p:cNvPr id="11272" name="Picture 8" descr="Pierwsza sesja nyskich seniorów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500042"/>
            <a:ext cx="1238250" cy="9334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59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https://encrypted-tbn2.gstatic.com/images?q=tbn:ANd9GcQ_mwgWQCw-A6jzlzfjna5jvFm71c7sznt1nWUC6Rs5GRu1uI_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4572008"/>
            <a:ext cx="5114925" cy="213360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6286544" cy="2005017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C00000"/>
                </a:solidFill>
              </a:rPr>
              <a:t>Współpraca polsko – czeska Uniwersytetów Trzeciego Wieku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4095772"/>
          </a:xfrm>
        </p:spPr>
        <p:txBody>
          <a:bodyPr>
            <a:noAutofit/>
          </a:bodyPr>
          <a:lstStyle/>
          <a:p>
            <a:r>
              <a:rPr lang="pl-PL" dirty="0" smtClean="0"/>
              <a:t>	</a:t>
            </a:r>
            <a:r>
              <a:rPr lang="pl-PL" dirty="0" smtClean="0">
                <a:solidFill>
                  <a:schemeClr val="tx1"/>
                </a:solidFill>
              </a:rPr>
              <a:t>W dniu 30.10.2012r. seniorzy z Nysy, Głuchołaz i Prudnika w ramach współpracy z czeskimi kolegami pojechali razem pociągiem do Jesenika, gdzie wzięli udział w międzynarodowej konferencji pt. „Ustawiczne kształcenie seniorów”.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Pan dr inż. Piotr Bernat,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reprezentujący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PWSZ w Nysie,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wygłosił wykład na temat 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współpracy uczelni z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przygranicznymi Uniwersytetami Trzeciego Wieku</a:t>
            </a:r>
          </a:p>
          <a:p>
            <a:endParaRPr lang="pl-PL" dirty="0" smtClean="0">
              <a:solidFill>
                <a:schemeClr val="tx1"/>
              </a:solidFill>
            </a:endParaRPr>
          </a:p>
        </p:txBody>
      </p:sp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214290"/>
            <a:ext cx="1871657" cy="187165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33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Miesiąc listopad: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36671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l-PL" sz="3600" dirty="0" smtClean="0">
                <a:solidFill>
                  <a:srgbClr val="FF0000"/>
                </a:solidFill>
                <a:latin typeface="Arial Black" pitchFamily="34" charset="0"/>
              </a:rPr>
              <a:t>Konferencja  zorganizowana przez nasze UTW pt. „Gerontologia  - mistyczny proces starzenia”</a:t>
            </a:r>
          </a:p>
          <a:p>
            <a:pPr algn="ctr"/>
            <a:r>
              <a:rPr lang="pl-PL" sz="3600" dirty="0" smtClean="0">
                <a:solidFill>
                  <a:srgbClr val="FF0000"/>
                </a:solidFill>
                <a:latin typeface="Arial Black" pitchFamily="34" charset="0"/>
              </a:rPr>
              <a:t>odbyła się 29.11.2012r.</a:t>
            </a:r>
          </a:p>
          <a:p>
            <a:pPr algn="ctr"/>
            <a:r>
              <a:rPr lang="pl-PL" sz="3600" dirty="0" smtClean="0">
                <a:solidFill>
                  <a:srgbClr val="FF0000"/>
                </a:solidFill>
                <a:latin typeface="Arial Black" pitchFamily="34" charset="0"/>
              </a:rPr>
              <a:t>w Collegium Artium PWSZ </a:t>
            </a:r>
          </a:p>
          <a:p>
            <a:pPr algn="ctr"/>
            <a:r>
              <a:rPr lang="pl-PL" sz="3600" dirty="0" smtClean="0">
                <a:solidFill>
                  <a:srgbClr val="FF0000"/>
                </a:solidFill>
                <a:latin typeface="Arial Black" pitchFamily="34" charset="0"/>
              </a:rPr>
              <a:t>w Nysie</a:t>
            </a:r>
          </a:p>
          <a:p>
            <a:pPr algn="ctr"/>
            <a:endParaRPr lang="pl-PL" sz="3600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214290"/>
            <a:ext cx="1871657" cy="1871657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56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97040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002060"/>
                </a:solidFill>
              </a:rPr>
              <a:t>Konferencję poprowadziła prezes UTW </a:t>
            </a:r>
            <a:r>
              <a:rPr lang="pl-PL" b="1" dirty="0" smtClean="0">
                <a:solidFill>
                  <a:srgbClr val="002060"/>
                </a:solidFill>
              </a:rPr>
              <a:t>śp. Elżbieta Pacyniak</a:t>
            </a:r>
            <a:endParaRPr lang="pl-PL" b="1" dirty="0">
              <a:solidFill>
                <a:srgbClr val="002060"/>
              </a:solidFill>
            </a:endParaRPr>
          </a:p>
        </p:txBody>
      </p:sp>
      <p:pic>
        <p:nvPicPr>
          <p:cNvPr id="7" name="Picture 2" descr="C:\Users\acer\Desktop\utw zdjęcia\konferencja 29.11.12\DSC0194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14717" y="2328949"/>
            <a:ext cx="3749040" cy="2809702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87042" name="Picture 2" descr="C:\Users\acer\Desktop\utw zdjęcia\konferencja 29.11.12\DSC0194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34267" y="2326871"/>
            <a:ext cx="3749040" cy="2813858"/>
          </a:xfrm>
          <a:prstGeom prst="rect">
            <a:avLst/>
          </a:prstGeom>
          <a:noFill/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21495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2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914400" y="357166"/>
            <a:ext cx="3657600" cy="242889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Konferencję zorganizowano z okazji obchodu jubileuszu</a:t>
            </a:r>
          </a:p>
          <a:p>
            <a:pPr algn="ctr"/>
            <a:r>
              <a:rPr lang="pl-PL" dirty="0" smtClean="0">
                <a:solidFill>
                  <a:srgbClr val="FF0000"/>
                </a:solidFill>
              </a:rPr>
              <a:t> 10 –lecia działalności UTW w Nysie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10" name="Symbol zastępczy tekstu 9"/>
          <p:cNvSpPr>
            <a:spLocks noGrp="1"/>
          </p:cNvSpPr>
          <p:nvPr>
            <p:ph type="body" sz="half" idx="3"/>
          </p:nvPr>
        </p:nvSpPr>
        <p:spPr>
          <a:xfrm>
            <a:off x="4953000" y="1643050"/>
            <a:ext cx="3733800" cy="857256"/>
          </a:xfrm>
        </p:spPr>
        <p:txBody>
          <a:bodyPr>
            <a:normAutofit/>
          </a:bodyPr>
          <a:lstStyle/>
          <a:p>
            <a:r>
              <a:rPr lang="pl-PL" sz="1800" dirty="0" smtClean="0"/>
              <a:t>Wykład dr Walentyny Wnuk pt. „UTW jako placówka rozwoju człowieka”</a:t>
            </a:r>
            <a:endParaRPr lang="pl-PL" sz="1800" dirty="0"/>
          </a:p>
        </p:txBody>
      </p:sp>
      <p:pic>
        <p:nvPicPr>
          <p:cNvPr id="86018" name="Picture 2" descr="C:\Users\acer\Desktop\utw zdjęcia\konferencja 29.11.12\DSC019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628" y="2643182"/>
            <a:ext cx="3732415" cy="280138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1" name="Symbol zastępczy zawartości 10"/>
          <p:cNvSpPr>
            <a:spLocks noGrp="1"/>
          </p:cNvSpPr>
          <p:nvPr>
            <p:ph sz="half" idx="4"/>
          </p:nvPr>
        </p:nvSpPr>
        <p:spPr>
          <a:xfrm>
            <a:off x="4953000" y="2928934"/>
            <a:ext cx="3733800" cy="3205166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86019" name="Picture 3" descr="C:\Users\acer\Desktop\utw zdjęcia\konferencja 29.11.12\DSC019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857496"/>
            <a:ext cx="4071966" cy="3286148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21429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234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492919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100" i="1" dirty="0" smtClean="0">
                <a:solidFill>
                  <a:srgbClr val="FF0000"/>
                </a:solidFill>
              </a:rPr>
              <a:t>„Mnóż radości i dziel smutki” </a:t>
            </a:r>
            <a:r>
              <a:rPr lang="pl-PL" i="1" dirty="0" smtClean="0">
                <a:solidFill>
                  <a:srgbClr val="FF0000"/>
                </a:solidFill>
              </a:rPr>
              <a:t/>
            </a:r>
            <a:br>
              <a:rPr lang="pl-PL" i="1" dirty="0" smtClean="0">
                <a:solidFill>
                  <a:srgbClr val="FF0000"/>
                </a:solidFill>
              </a:rPr>
            </a:br>
            <a:r>
              <a:rPr lang="pl-PL" i="1" dirty="0" smtClean="0">
                <a:solidFill>
                  <a:srgbClr val="FF0000"/>
                </a:solidFill>
              </a:rPr>
              <a:t>						</a:t>
            </a:r>
            <a:endParaRPr lang="pl-PL" sz="2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05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857232"/>
            <a:ext cx="3657607" cy="3657607"/>
          </a:xfrm>
          <a:prstGeom prst="rect">
            <a:avLst/>
          </a:prstGeom>
          <a:noFill/>
        </p:spPr>
      </p:pic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advTm="326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Seniorzy przybyli licznie,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wypełniając aulę po brzegi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3971" name="Picture 3" descr="C:\Users\acer\Desktop\utw zdjęcia\konferencja 29.11.12\PB2906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857496"/>
            <a:ext cx="3857620" cy="342899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3972" name="Picture 4" descr="C:\Users\acer\Desktop\utw zdjęcia\konferencja 29.11.12\PB290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00174"/>
            <a:ext cx="4143372" cy="3571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521495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56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839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Występ zespołu „Senior Szok”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79875" name="Picture 3" descr="C:\Users\acer\Desktop\utw zdjęcia\konferencja 29.11.12\DSC0193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1643050"/>
            <a:ext cx="3749040" cy="2813858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9876" name="Picture 4" descr="C:\Users\acer\Desktop\utw zdjęcia\konferencja 29.11.12\DSC0193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34267" y="2326871"/>
            <a:ext cx="3749040" cy="28138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9877" name="Picture 5" descr="C:\Users\acer\Desktop\utw zdjęcia\konferencja 29.11.12\PB2906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714752"/>
            <a:ext cx="3714744" cy="300037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5072074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96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798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70" decel="100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770" decel="100000"/>
                                        <p:tgtEl>
                                          <p:spTgt spid="798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9" dur="77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1" dur="77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„ Senior Szok” - wspaniały występ, gratulujemy!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4996" name="Picture 4" descr="C:\Users\acer\Desktop\utw zdjęcia\konferencja 29.11.12\PB29065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28662" y="2285992"/>
            <a:ext cx="3749040" cy="28138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4995" name="Picture 3" descr="C:\Users\acer\Desktop\utw zdjęcia\konferencja 29.11.12\PB29064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29190" y="2214554"/>
            <a:ext cx="3749040" cy="28138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5286388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17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22" name="Picture 2" descr="C:\Users\acer\Desktop\utw zdjęcia\konferencja 29.11.12\DSC0194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3749675" cy="281225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23" name="Picture 3" descr="C:\Users\acer\Desktop\utw zdjęcia\konferencja 29.11.12\DSC019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428604"/>
            <a:ext cx="3749675" cy="281225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1924" name="Picture 4" descr="C:\Users\acer\Desktop\utw zdjęcia\konferencja 29.11.12\PB2906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5984" y="3357563"/>
            <a:ext cx="5429256" cy="3500437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072074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2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Zasłużony poczęstunek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2946" name="Picture 2" descr="C:\Users\acer\Desktop\utw zdjęcia\konferencja 29.11.12\DSC0196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85786" y="1643050"/>
            <a:ext cx="3749040" cy="281385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947" name="Picture 3" descr="C:\Users\acer\Desktop\utw zdjęcia\konferencja 29.11.12\DSC0197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929190" y="1857364"/>
            <a:ext cx="3749040" cy="281385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2948" name="Picture 4" descr="C:\Users\acer\Desktop\utw zdjęcia\konferencja 29.11.12\DSC019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3571876"/>
            <a:ext cx="3643338" cy="285749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521495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3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rgbClr val="FF0000"/>
                </a:solidFill>
                <a:latin typeface="Arial Black" pitchFamily="34" charset="0"/>
              </a:rPr>
              <a:t>Spotkanie opłatkowe odbyło się w dniu 19.12.2012r.</a:t>
            </a:r>
            <a:endParaRPr lang="pl-PL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Wszyscy uczestnicy spotkania zasiedli przy wspólnym stole, aby podzielić się opłatkiem i złożyć sobie dobre życzenia. A dzieci z przedszkola oraz nasza słuchaczka, Anna Bartnik, zapewniły nam miło spędzony czas, słuchając wierszy i kolęd w ich wykonaniu.</a:t>
            </a:r>
            <a:endParaRPr lang="pl-PL" dirty="0"/>
          </a:p>
        </p:txBody>
      </p:sp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5357826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4" name="Picture 2" descr="C:\Users\acer\Desktop\utw zdjęcia\zdjęcia Festyn\Nowy folder (2)\2012121998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643050"/>
            <a:ext cx="4500594" cy="3786214"/>
          </a:xfrm>
          <a:prstGeom prst="rect">
            <a:avLst/>
          </a:prstGeom>
          <a:noFill/>
          <a:effectLst>
            <a:softEdge rad="317500"/>
          </a:effectLst>
        </p:spPr>
      </p:pic>
    </p:spTree>
    <p:custDataLst>
      <p:tags r:id="rId1"/>
    </p:custDataLst>
  </p:cSld>
  <p:clrMapOvr>
    <a:masterClrMapping/>
  </p:clrMapOvr>
  <p:transition advTm="74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1800" dirty="0" smtClean="0">
                <a:solidFill>
                  <a:srgbClr val="FF0000"/>
                </a:solidFill>
                <a:latin typeface="Arial Black" pitchFamily="34" charset="0"/>
              </a:rPr>
              <a:t>Spotkanie w dniu 17.01.2013r. podsumowujące współpracę</a:t>
            </a:r>
            <a:br>
              <a:rPr lang="pl-PL" sz="1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pl-PL" sz="1800" dirty="0" smtClean="0">
                <a:solidFill>
                  <a:srgbClr val="FF0000"/>
                </a:solidFill>
                <a:latin typeface="Arial Black" pitchFamily="34" charset="0"/>
              </a:rPr>
              <a:t> PWSZ w Nysie z Uniwersytetami III Wieku z Nysy, Głuchołaz, Prudnika, Nowej Rudy i seniorami z Jesenika </a:t>
            </a:r>
            <a:endParaRPr lang="pl-PL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8066" name="Picture 2" descr="C:\Users\acer\Desktop\utw zdjęcia\współpraca uniwersytetów z PWSZ 17.01.13\Obrazek 02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1428736"/>
            <a:ext cx="3749675" cy="250100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8068" name="Picture 4" descr="C:\Users\acer\Desktop\utw zdjęcia\współpraca uniwersytetów z PWSZ 17.01.13\Obrazek 03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428736"/>
            <a:ext cx="3749675" cy="250100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8067" name="Picture 3" descr="C:\Users\acer\Desktop\utw zdjęcia\współpraca uniwersytetów z PWSZ 17.01.13\Obrazek 0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0" y="4071942"/>
            <a:ext cx="3714744" cy="257174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8070" name="Picture 6" descr="C:\Users\acer\Desktop\utw zdjęcia\współpraca uniwersytetów z PWSZ 17.01.13\Obrazek 06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7752" y="3962426"/>
            <a:ext cx="3786214" cy="268128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7620" y="3571876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63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17.01.2013r. </a:t>
            </a:r>
            <a:r>
              <a:rPr lang="pl-PL" b="1" dirty="0" smtClean="0">
                <a:solidFill>
                  <a:srgbClr val="FF0000"/>
                </a:solidFill>
              </a:rPr>
              <a:t>spotkanie </a:t>
            </a:r>
            <a:r>
              <a:rPr lang="pl-PL" b="1" dirty="0" smtClean="0">
                <a:solidFill>
                  <a:srgbClr val="FF0000"/>
                </a:solidFill>
              </a:rPr>
              <a:t>dotyczące współpracy PWSZ w Nysie z UTW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acer\Desktop\utw zdjęcia\współpraca uniwersytetów z PWSZ 17.01.13\Obrazek 07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1373273" y="1447800"/>
            <a:ext cx="6854653" cy="4572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286388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28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FFC000"/>
                </a:solidFill>
              </a:rPr>
              <a:t>Wspólne spotkania w Corrida </a:t>
            </a:r>
            <a:r>
              <a:rPr lang="pl-PL" b="1" dirty="0" err="1" smtClean="0">
                <a:solidFill>
                  <a:srgbClr val="FFC000"/>
                </a:solidFill>
              </a:rPr>
              <a:t>Tapas</a:t>
            </a:r>
            <a:r>
              <a:rPr lang="pl-PL" b="1" dirty="0" smtClean="0">
                <a:solidFill>
                  <a:srgbClr val="FFC000"/>
                </a:solidFill>
              </a:rPr>
              <a:t> Bar to już tradycja</a:t>
            </a:r>
            <a:endParaRPr lang="pl-PL" b="1" dirty="0">
              <a:solidFill>
                <a:srgbClr val="FFC00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Tłusty Czwartek, Walentynki oraz bez specjalnej okazji…</a:t>
            </a:r>
            <a:endParaRPr lang="pl-PL" sz="2800" dirty="0">
              <a:solidFill>
                <a:srgbClr val="FF0000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050" name="Picture 2" descr="C:\Users\acer\Desktop\utw zdjęcia\ZDJĘCIA APARAT P. EWA\DSC019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00372"/>
            <a:ext cx="4429124" cy="3500438"/>
          </a:xfrm>
          <a:prstGeom prst="rect">
            <a:avLst/>
          </a:prstGeom>
          <a:noFill/>
        </p:spPr>
      </p:pic>
      <p:pic>
        <p:nvPicPr>
          <p:cNvPr id="2051" name="Picture 3" descr="C:\Users\acer\Desktop\utw zdjęcia\ZDJĘCIA APARAT P. EWA\DSC01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571876"/>
            <a:ext cx="3429024" cy="3071834"/>
          </a:xfrm>
          <a:prstGeom prst="rect">
            <a:avLst/>
          </a:prstGeom>
          <a:noFill/>
        </p:spPr>
      </p:pic>
      <p:pic>
        <p:nvPicPr>
          <p:cNvPr id="7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2396" y="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61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italic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70C0"/>
                </a:solidFill>
              </a:rPr>
              <a:t>Wykłady dla seniorów są bardzo interesujące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3075" name="Picture 3" descr="C:\Users\acer\Desktop\utw zdjęcia\wykład mgr A. Lechwar\IMG_34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643050"/>
            <a:ext cx="4572000" cy="3571901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3076" name="Picture 4" descr="C:\Users\acer\Desktop\utw zdjęcia\wykład mgr A. Lechwar\IMG_34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500438"/>
            <a:ext cx="3714744" cy="3118247"/>
          </a:xfrm>
          <a:prstGeom prst="rect">
            <a:avLst/>
          </a:prstGeom>
          <a:noFill/>
          <a:effectLst>
            <a:softEdge rad="12700"/>
          </a:effectLst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28586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2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4500570"/>
            <a:ext cx="1871657" cy="1871657"/>
          </a:xfrm>
          <a:prstGeom prst="rect">
            <a:avLst/>
          </a:prstGeom>
          <a:noFill/>
        </p:spPr>
      </p:pic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142844" y="571500"/>
            <a:ext cx="8786874" cy="4187825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  </a:t>
            </a:r>
            <a:r>
              <a:rPr lang="pl-PL" dirty="0" smtClean="0">
                <a:solidFill>
                  <a:srgbClr val="C00000"/>
                </a:solidFill>
                <a:latin typeface="Arial Black" pitchFamily="34" charset="0"/>
              </a:rPr>
              <a:t>Stowarzyszenie Rozwoju</a:t>
            </a:r>
          </a:p>
          <a:p>
            <a:pPr algn="ctr">
              <a:buNone/>
            </a:pPr>
            <a:r>
              <a:rPr lang="pl-PL" dirty="0" smtClean="0">
                <a:solidFill>
                  <a:srgbClr val="C00000"/>
                </a:solidFill>
                <a:latin typeface="Arial Black" pitchFamily="34" charset="0"/>
              </a:rPr>
              <a:t>  Uniwersytetu Trzeciego Wieku </a:t>
            </a:r>
            <a:br>
              <a:rPr lang="pl-PL" dirty="0" smtClean="0">
                <a:solidFill>
                  <a:srgbClr val="C00000"/>
                </a:solidFill>
                <a:latin typeface="Arial Black" pitchFamily="34" charset="0"/>
              </a:rPr>
            </a:br>
            <a:r>
              <a:rPr lang="pl-PL" dirty="0" smtClean="0">
                <a:solidFill>
                  <a:srgbClr val="C00000"/>
                </a:solidFill>
                <a:latin typeface="Arial Black" pitchFamily="34" charset="0"/>
              </a:rPr>
              <a:t>im. Jerzego Kozarzewskiego w Nysie</a:t>
            </a:r>
          </a:p>
          <a:p>
            <a:pPr algn="ctr">
              <a:buNone/>
            </a:pPr>
            <a:endParaRPr lang="pl-PL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>
              <a:buNone/>
            </a:pPr>
            <a:r>
              <a:rPr lang="pl-PL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pl-PL" b="1" dirty="0" smtClean="0">
                <a:solidFill>
                  <a:srgbClr val="002060"/>
                </a:solidFill>
                <a:latin typeface="Algerian" pitchFamily="82" charset="0"/>
              </a:rPr>
              <a:t>ZAPRASZA NA WSPÓLNE 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002060"/>
                </a:solidFill>
                <a:latin typeface="Algerian" pitchFamily="82" charset="0"/>
              </a:rPr>
              <a:t>WSPOMNIENIA ROKU AKADEMICKIEGO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002060"/>
                </a:solidFill>
                <a:latin typeface="Algerian" pitchFamily="82" charset="0"/>
              </a:rPr>
              <a:t>2012/2013</a:t>
            </a:r>
          </a:p>
          <a:p>
            <a:pPr algn="ctr">
              <a:buNone/>
            </a:pPr>
            <a:endParaRPr lang="pl-PL" dirty="0" smtClean="0">
              <a:solidFill>
                <a:srgbClr val="002060"/>
              </a:solidFill>
              <a:latin typeface="Algerian" pitchFamily="82" charset="0"/>
            </a:endParaRPr>
          </a:p>
        </p:txBody>
      </p:sp>
    </p:spTree>
    <p:custDataLst>
      <p:tags r:id="rId1"/>
    </p:custDataLst>
  </p:cSld>
  <p:clrMapOvr>
    <a:masterClrMapping/>
  </p:clrMapOvr>
  <p:transition advTm="155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C00000"/>
                </a:solidFill>
              </a:rPr>
              <a:t>Zajęcia komputerowe prowadzone przez Latarników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acer\Desktop\utw zdjęcia\Zajęcia komputerowe\komputery\DSC013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3857620" cy="3500438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099" name="Picture 3" descr="C:\Users\acer\Desktop\utw zdjęcia\Zajęcia komputerowe\komputery\DSC01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000372"/>
            <a:ext cx="4214810" cy="3071810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1357298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3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Ustanowienie Rady Seniorów w Prudniku 18.03.2013r</a:t>
            </a:r>
            <a:r>
              <a:rPr lang="pl-PL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.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Nasza reprezentacja: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3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Ewa Morel i Janina Chadryś</a:t>
            </a:r>
            <a:endParaRPr lang="pl-PL" dirty="0"/>
          </a:p>
        </p:txBody>
      </p:sp>
      <p:pic>
        <p:nvPicPr>
          <p:cNvPr id="5122" name="Picture 2" descr="C:\Users\acer\Desktop\utw zdjęcia\zdjęcia Prudnik\DSCN29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071538" y="2357430"/>
            <a:ext cx="2340864" cy="3121152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 descr="C:\Users\acer\Desktop\utw zdjęcia\zdjęcia Prudnik\DSCN2926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3438" y="2643182"/>
            <a:ext cx="3121152" cy="234086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514351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595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700" b="1" i="1" dirty="0" smtClean="0">
                <a:solidFill>
                  <a:schemeClr val="tx1"/>
                </a:solidFill>
              </a:rPr>
              <a:t>„Warto istnieć! Żeby poznać świat, kochać kogoś, być czyimś przyjacielem lub po prostu być komuś pomocnym.”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                                                                       </a:t>
            </a:r>
            <a:r>
              <a:rPr lang="pl-PL" sz="2400" dirty="0" smtClean="0"/>
              <a:t>T. Kotarbiński</a:t>
            </a:r>
            <a:endParaRPr lang="pl-PL" sz="2400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2"/>
          </p:nvPr>
        </p:nvSpPr>
        <p:spPr>
          <a:xfrm>
            <a:off x="428596" y="1357298"/>
            <a:ext cx="2533680" cy="4495800"/>
          </a:xfrm>
        </p:spPr>
        <p:txBody>
          <a:bodyPr>
            <a:noAutofit/>
          </a:bodyPr>
          <a:lstStyle/>
          <a:p>
            <a:r>
              <a:rPr lang="pl-PL" sz="2400" b="1" dirty="0" smtClean="0"/>
              <a:t>            W dniu        02.04.2013r. zmarła Prezes Stowarzyszenia Rozwoju UTW im. Jerzego Kozarzewskiego w Nysie </a:t>
            </a:r>
          </a:p>
          <a:p>
            <a:r>
              <a:rPr lang="pl-PL" sz="2400" b="1" dirty="0" smtClean="0"/>
              <a:t>          Pani</a:t>
            </a:r>
          </a:p>
          <a:p>
            <a:r>
              <a:rPr lang="pl-PL" sz="2400" b="1" dirty="0" smtClean="0"/>
              <a:t>Elżbieta Pacyniak z domu Rak, przeżyła 65 lat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10" name="Picture 2" descr="C:\Users\acer\Desktop\utw zdjęcia\Meksyk\P9230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 bwMode="auto">
          <a:xfrm>
            <a:off x="2857488" y="1428736"/>
            <a:ext cx="5715000" cy="428625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6628" name="Picture 4" descr="http://purplefolie.p.u.pic.centerblog.net/wy2o9h8e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5114939"/>
            <a:ext cx="2386003" cy="174306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4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39784"/>
          </a:xfrm>
        </p:spPr>
        <p:txBody>
          <a:bodyPr/>
          <a:lstStyle/>
          <a:p>
            <a:pPr algn="ctr"/>
            <a:r>
              <a:rPr lang="pl-PL" b="1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Karlova</a:t>
            </a:r>
            <a:r>
              <a:rPr lang="pl-PL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l-PL" b="1" dirty="0" err="1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Studanka</a:t>
            </a:r>
            <a:endParaRPr lang="pl-PL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146" name="Picture 2" descr="C:\Users\acer\Desktop\Pani ZOSIA\P412087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62004" y="1214422"/>
            <a:ext cx="5581996" cy="4189615"/>
          </a:xfrm>
          <a:prstGeom prst="rect">
            <a:avLst/>
          </a:prstGeom>
          <a:noFill/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986343"/>
            <a:ext cx="1871657" cy="1871657"/>
          </a:xfrm>
          <a:prstGeom prst="rect">
            <a:avLst/>
          </a:prstGeom>
          <a:noFill/>
        </p:spPr>
      </p:pic>
      <p:pic>
        <p:nvPicPr>
          <p:cNvPr id="6" name="Picture 2" descr="C:\Users\acer\Desktop\Pani ZOSIA\P4120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14282" y="3929066"/>
            <a:ext cx="3214710" cy="2687627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5604" name="Picture 4" descr="http://spstraszow.szkolnastrona.pl/container/turyst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142852"/>
            <a:ext cx="2357454" cy="374332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32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Michalina Danuta Podgórni</a:t>
            </a:r>
            <a:br>
              <a:rPr lang="pl-PL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sz="3600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Prezes UTW</a:t>
            </a:r>
            <a:endParaRPr lang="pl-PL" sz="3600" b="1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357158" y="785794"/>
            <a:ext cx="2800344" cy="4524388"/>
          </a:xfrm>
        </p:spPr>
        <p:txBody>
          <a:bodyPr>
            <a:normAutofit fontScale="92500"/>
          </a:bodyPr>
          <a:lstStyle/>
          <a:p>
            <a:pPr algn="ctr"/>
            <a:r>
              <a:rPr lang="pl-PL" sz="2800" b="1" dirty="0" smtClean="0">
                <a:solidFill>
                  <a:srgbClr val="0070C0"/>
                </a:solidFill>
              </a:rPr>
              <a:t>W dniu 23.04.2013r. Zarząd UTW podjął jednogłośnie uchwałę o powierzeniu funkcji Prezesa UTW Pani  Michalinie Danucie Podgórni</a:t>
            </a:r>
            <a:r>
              <a:rPr lang="pl-PL" b="1" dirty="0" smtClean="0">
                <a:solidFill>
                  <a:srgbClr val="0070C0"/>
                </a:solidFill>
              </a:rPr>
              <a:t>.</a:t>
            </a:r>
            <a:endParaRPr lang="pl-PL" b="1" dirty="0">
              <a:solidFill>
                <a:srgbClr val="0070C0"/>
              </a:solidFill>
            </a:endParaRPr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643050"/>
            <a:ext cx="3071834" cy="44958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514351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4578" name="Picture 2" descr="http://img262.imageshack.us/img262/3507/blo19el0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57290" y="5181600"/>
            <a:ext cx="2314575" cy="146211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2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870066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</a:rPr>
              <a:t>„Podsumowanie kultywowania wartości narodowych poprzez porównanie z klasyką europejską”</a:t>
            </a:r>
            <a:endParaRPr lang="pl-PL" sz="3200" b="1" dirty="0">
              <a:solidFill>
                <a:srgbClr val="FF0000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914400" y="2000240"/>
            <a:ext cx="3733800" cy="1143008"/>
          </a:xfrm>
        </p:spPr>
        <p:txBody>
          <a:bodyPr/>
          <a:lstStyle/>
          <a:p>
            <a:pPr algn="ctr"/>
            <a:r>
              <a:rPr lang="pl-PL" dirty="0" smtClean="0"/>
              <a:t>Wykład poprowadził </a:t>
            </a:r>
          </a:p>
          <a:p>
            <a:pPr algn="ctr"/>
            <a:r>
              <a:rPr lang="pl-PL" dirty="0" smtClean="0"/>
              <a:t>mgr Stefan Janik</a:t>
            </a:r>
            <a:endParaRPr lang="pl-PL" dirty="0"/>
          </a:p>
        </p:txBody>
      </p:sp>
      <p:sp>
        <p:nvSpPr>
          <p:cNvPr id="7" name="Symbol zastępczy tekstu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2290" name="Picture 2" descr="C:\Users\acer\Desktop\utw zdjęcia\zdjęcia Festyn\Nowy folder (2)\2013042412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4143404" cy="306706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C:\Users\acer\Desktop\utw zdjęcia\zdjęcia Festyn\Nowy folder (2)\201304241276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357430"/>
            <a:ext cx="3733800" cy="306706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8082" y="514351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6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5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6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7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Obchody Konstytucji 3 Maja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714348" y="1571612"/>
            <a:ext cx="2119314" cy="4829196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>
                <a:solidFill>
                  <a:srgbClr val="0070C0"/>
                </a:solidFill>
              </a:rPr>
              <a:t>    Wiązankę kwiatów pod pomnikiem Patriotom Polskim złożyła delegacja w składzie:</a:t>
            </a:r>
          </a:p>
          <a:p>
            <a:pPr algn="ctr">
              <a:buFont typeface="Wingdings" pitchFamily="2" charset="2"/>
              <a:buChar char="q"/>
            </a:pPr>
            <a:r>
              <a:rPr lang="pl-PL" sz="2400" dirty="0" smtClean="0">
                <a:solidFill>
                  <a:srgbClr val="0070C0"/>
                </a:solidFill>
              </a:rPr>
              <a:t>Michalina Danuta Podgórni</a:t>
            </a:r>
          </a:p>
          <a:p>
            <a:pPr algn="ctr">
              <a:buFont typeface="Wingdings" pitchFamily="2" charset="2"/>
              <a:buChar char="q"/>
            </a:pPr>
            <a:r>
              <a:rPr lang="pl-PL" sz="2400" dirty="0" smtClean="0">
                <a:solidFill>
                  <a:srgbClr val="0070C0"/>
                </a:solidFill>
              </a:rPr>
              <a:t>Henryka Stecko</a:t>
            </a:r>
          </a:p>
          <a:p>
            <a:pPr algn="ctr">
              <a:buFont typeface="Wingdings" pitchFamily="2" charset="2"/>
              <a:buChar char="q"/>
            </a:pPr>
            <a:r>
              <a:rPr lang="pl-PL" sz="2400" dirty="0" smtClean="0">
                <a:solidFill>
                  <a:srgbClr val="0070C0"/>
                </a:solidFill>
              </a:rPr>
              <a:t>Janina Chadryś</a:t>
            </a:r>
            <a:endParaRPr lang="pl-PL" sz="2400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acer\Desktop\utw zdjęcia\zdjęcia pani Ela\P50308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704975"/>
            <a:ext cx="5715000" cy="4286250"/>
          </a:xfrm>
          <a:prstGeom prst="rect">
            <a:avLst/>
          </a:prstGeom>
          <a:noFill/>
          <a:effectLst>
            <a:glow rad="101600">
              <a:srgbClr val="0070C0">
                <a:alpha val="60000"/>
              </a:srgbClr>
            </a:glow>
          </a:effectLst>
        </p:spPr>
      </p:pic>
      <p:pic>
        <p:nvPicPr>
          <p:cNvPr id="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514351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1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  <a:latin typeface="Arial Black" pitchFamily="34" charset="0"/>
              </a:rPr>
              <a:t>7 – 8.05.2013r.  wycieczka do Wisły i Pszczyny</a:t>
            </a:r>
            <a:endParaRPr lang="pl-PL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Symbol zastępczy tekstu 10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C:\Users\acer\Desktop\utw zdjęcia\zdjęcia pani Ela\P50809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71612"/>
            <a:ext cx="3733800" cy="2800350"/>
          </a:xfrm>
          <a:prstGeom prst="rect">
            <a:avLst/>
          </a:prstGeom>
          <a:noFill/>
        </p:spPr>
      </p:pic>
      <p:pic>
        <p:nvPicPr>
          <p:cNvPr id="10243" name="Picture 3" descr="C:\Users\acer\Desktop\utw zdjęcia\zdjęcia pani Ela\P5080892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214554"/>
            <a:ext cx="3733800" cy="2800350"/>
          </a:xfrm>
          <a:prstGeom prst="rect">
            <a:avLst/>
          </a:prstGeom>
          <a:noFill/>
        </p:spPr>
      </p:pic>
      <p:pic>
        <p:nvPicPr>
          <p:cNvPr id="7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604" y="485776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3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 descr="C:\Users\acer\Desktop\Pani ZOSIA\DSCF6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2343" y="4986343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8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Gimnastyka dla naszych seniorów,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 to nic trudnego!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8674" name="Picture 2" descr="C:\Users\acer\Desktop\utw zdjęcia\Senior szok_kopia\Senior SZOK - 2012-05\P106088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912" y="2225832"/>
            <a:ext cx="5583237" cy="4187825"/>
          </a:xfrm>
          <a:prstGeom prst="rect">
            <a:avLst/>
          </a:prstGeom>
          <a:noFill/>
        </p:spPr>
      </p:pic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4286256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9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8596" y="571480"/>
            <a:ext cx="692948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dirty="0" smtClean="0">
                <a:solidFill>
                  <a:srgbClr val="002060"/>
                </a:solidFill>
                <a:latin typeface="Arial Black" pitchFamily="34" charset="0"/>
              </a:rPr>
              <a:t>Zarząd Uniwersytetu Trzeciego Wieku</a:t>
            </a:r>
            <a:br>
              <a:rPr lang="pl-PL" sz="24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pl-PL" sz="2400" dirty="0" smtClean="0">
                <a:solidFill>
                  <a:srgbClr val="002060"/>
                </a:solidFill>
                <a:latin typeface="Arial Black" pitchFamily="34" charset="0"/>
              </a:rPr>
              <a:t> im. Jerzego Kozarzewskiego w Nysie w roku 2012/2013</a:t>
            </a:r>
          </a:p>
          <a:p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/>
              <a:t>Ś.†P.  Elżbieta Pacyniak - Prezes do 02.04.2013r.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b="1" dirty="0" smtClean="0">
                <a:solidFill>
                  <a:srgbClr val="00B0F0"/>
                </a:solidFill>
              </a:rPr>
              <a:t>Michalina Danuta Podgórni– Prezes 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Alicja Wojtczak – Wiceprezes 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Henryka Stecko – Skarbnik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Janina Chadryś – Sekretarz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Zofia Kuzio– Członek Zarządu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Elżbieta Muszyńska– Członek Zarządu</a:t>
            </a:r>
            <a:br>
              <a:rPr lang="pl-PL" sz="2400" b="1" dirty="0" smtClean="0">
                <a:solidFill>
                  <a:srgbClr val="00B0F0"/>
                </a:solidFill>
              </a:rPr>
            </a:br>
            <a:r>
              <a:rPr lang="pl-PL" sz="2400" b="1" dirty="0" smtClean="0">
                <a:solidFill>
                  <a:srgbClr val="00B0F0"/>
                </a:solidFill>
              </a:rPr>
              <a:t>Mirosława Wojtków– Członek Zarządu</a:t>
            </a:r>
            <a:endParaRPr lang="pl-PL" sz="2400" b="1" dirty="0"/>
          </a:p>
        </p:txBody>
      </p:sp>
      <p:pic>
        <p:nvPicPr>
          <p:cNvPr id="3" name="Obraz 2" descr="C:\Users\acer\Desktop\Nowe LOGO\LOGOTYP_01_FINAL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4286256"/>
            <a:ext cx="219456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advTm="89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cer\Desktop\utw zdjęcia\Senior szok_kopia\Senior SZOK - 2012-05\P106079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70175"/>
            <a:ext cx="5583238" cy="4187825"/>
          </a:xfrm>
          <a:prstGeom prst="hexagon">
            <a:avLst/>
          </a:prstGeom>
          <a:noFill/>
        </p:spPr>
      </p:pic>
      <p:pic>
        <p:nvPicPr>
          <p:cNvPr id="5" name="Picture 2" descr="C:\Users\acer\Desktop\utw zdjęcia\Senior szok_kopia\P109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0233" y="214290"/>
            <a:ext cx="5583767" cy="4187825"/>
          </a:xfrm>
          <a:prstGeom prst="hexagon">
            <a:avLst/>
          </a:prstGeom>
          <a:noFill/>
        </p:spPr>
      </p:pic>
      <p:pic>
        <p:nvPicPr>
          <p:cNvPr id="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2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1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7650" name="Picture 2" descr="C:\Users\acer\Desktop\utw zdjęcia\Senior szok_kopia\Senior SZOK - 2012-05\P106079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0034" y="642918"/>
            <a:ext cx="3543300" cy="4724400"/>
          </a:xfrm>
          <a:prstGeom prst="rect">
            <a:avLst/>
          </a:prstGeom>
          <a:noFill/>
        </p:spPr>
      </p:pic>
      <p:pic>
        <p:nvPicPr>
          <p:cNvPr id="27651" name="Picture 3" descr="C:\Users\acer\Desktop\utw zdjęcia\Senior szok_kopia\Senior SZOK - 2012-05\P1060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500042"/>
            <a:ext cx="4143386" cy="5572140"/>
          </a:xfrm>
          <a:prstGeom prst="rect">
            <a:avLst/>
          </a:prstGeom>
          <a:noFill/>
        </p:spPr>
      </p:pic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714884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1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1746" name="Picture 2" descr="C:\Users\acer\Desktop\utw zdjęcia\Senior szok_kopia\P109002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596" y="500042"/>
            <a:ext cx="3543300" cy="472440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747" name="Picture 3" descr="C:\Users\acer\Desktop\utw zdjęcia\Senior szok_kopia\P109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928670"/>
            <a:ext cx="4643452" cy="5357826"/>
          </a:xfrm>
          <a:prstGeom prst="flowChartInputOutpu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500570"/>
            <a:ext cx="1871657" cy="1871657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1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Festyn Międzypokoleniowy 21.05.2013r.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1266" name="Picture 2" descr="C:\Users\acer\Desktop\utw zdjęcia\zdjęcia Festyn\Festyn 1\zdjęcia\CAM000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71612"/>
            <a:ext cx="3733800" cy="2928958"/>
          </a:xfrm>
          <a:prstGeom prst="rect">
            <a:avLst/>
          </a:prstGeom>
          <a:noFill/>
        </p:spPr>
      </p:pic>
      <p:pic>
        <p:nvPicPr>
          <p:cNvPr id="11267" name="Picture 3" descr="C:\Users\acer\Desktop\utw zdjęcia\zdjęcia Festyn\Festyn Międzypokoleniowy\CAM00040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928670"/>
            <a:ext cx="3733800" cy="2800350"/>
          </a:xfrm>
          <a:prstGeom prst="rect">
            <a:avLst/>
          </a:prstGeom>
          <a:noFill/>
        </p:spPr>
      </p:pic>
      <p:pic>
        <p:nvPicPr>
          <p:cNvPr id="14337" name="Picture 1" descr="C:\Users\acer\Desktop\utw zdjęcia\zdjęcia Festyn\Festyn Międzypokoleniowy\CAM000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3214686"/>
            <a:ext cx="4643438" cy="3143248"/>
          </a:xfrm>
          <a:prstGeom prst="rect">
            <a:avLst/>
          </a:prstGeom>
          <a:noFill/>
        </p:spPr>
      </p:pic>
      <p:pic>
        <p:nvPicPr>
          <p:cNvPr id="8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500570"/>
            <a:ext cx="1657343" cy="172880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Zawody sportowe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na Festynie Międzypokoleniowym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13314" name="Picture 2" descr="C:\Users\acer\Desktop\Nowy folder\zd. 21.05.13\CAM0006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011680" y="1638992"/>
            <a:ext cx="5577840" cy="4189615"/>
          </a:xfrm>
          <a:prstGeom prst="flowChartDocumen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4929198"/>
            <a:ext cx="1657343" cy="1728805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92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214290"/>
            <a:ext cx="1585905" cy="1585929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2514592" cy="2940048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Integracja Seniorów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z młodszym pokoleniem 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podczas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 zabaw sportowych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Users\acer\Desktop\utw zdjęcia\noc nauki i in\Obraz 02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00504"/>
            <a:ext cx="2857520" cy="2428892"/>
          </a:xfrm>
          <a:prstGeom prst="round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172" name="Picture 4" descr="C:\Users\acer\Desktop\Nowy folder\Festyn 1\zdjęcia\CAM0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071678"/>
            <a:ext cx="4643470" cy="3357586"/>
          </a:xfrm>
          <a:prstGeom prst="round2Diag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44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Noc Nauki 24.05.2013r.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idx="2"/>
          </p:nvPr>
        </p:nvSpPr>
        <p:spPr>
          <a:xfrm>
            <a:off x="642910" y="1600200"/>
            <a:ext cx="2176490" cy="4495800"/>
          </a:xfrm>
        </p:spPr>
        <p:txBody>
          <a:bodyPr>
            <a:normAutofit/>
          </a:bodyPr>
          <a:lstStyle/>
          <a:p>
            <a:r>
              <a:rPr lang="pl-PL" sz="3200" dirty="0" smtClean="0">
                <a:solidFill>
                  <a:srgbClr val="C00000"/>
                </a:solidFill>
              </a:rPr>
              <a:t>Pani Rektor PWSZ w Nysie</a:t>
            </a:r>
            <a:br>
              <a:rPr lang="pl-PL" sz="3200" dirty="0" smtClean="0">
                <a:solidFill>
                  <a:srgbClr val="C00000"/>
                </a:solidFill>
              </a:rPr>
            </a:br>
            <a:r>
              <a:rPr lang="pl-PL" sz="3200" dirty="0" smtClean="0">
                <a:solidFill>
                  <a:srgbClr val="C00000"/>
                </a:solidFill>
              </a:rPr>
              <a:t> prof. Zofia Wilimowska podczas nauki gry w </a:t>
            </a:r>
            <a:r>
              <a:rPr lang="pl-PL" sz="3200" dirty="0" err="1" smtClean="0">
                <a:solidFill>
                  <a:srgbClr val="C00000"/>
                </a:solidFill>
              </a:rPr>
              <a:t>boule</a:t>
            </a:r>
            <a:endParaRPr lang="pl-PL" sz="3200" dirty="0"/>
          </a:p>
        </p:txBody>
      </p:sp>
      <p:pic>
        <p:nvPicPr>
          <p:cNvPr id="5" name="Picture 2" descr="C:\Users\acer\Desktop\utw zdjęcia\noc nauki i in\945435_551942931523823_494914172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2971800" y="1943100"/>
            <a:ext cx="5715000" cy="3810000"/>
          </a:xfrm>
          <a:prstGeom prst="round2Diag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</p:pic>
      <p:pic>
        <p:nvPicPr>
          <p:cNvPr id="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17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183880" cy="1051560"/>
          </a:xfrm>
        </p:spPr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„</a:t>
            </a:r>
            <a:r>
              <a:rPr lang="pl-PL" b="1" dirty="0" err="1" smtClean="0">
                <a:solidFill>
                  <a:srgbClr val="00B050"/>
                </a:solidFill>
              </a:rPr>
              <a:t>Dreptaki</a:t>
            </a:r>
            <a:r>
              <a:rPr lang="pl-PL" b="1" dirty="0" smtClean="0">
                <a:solidFill>
                  <a:srgbClr val="00B050"/>
                </a:solidFill>
              </a:rPr>
              <a:t>” czyli nordic walking</a:t>
            </a:r>
            <a:endParaRPr lang="pl-PL" b="1" dirty="0">
              <a:solidFill>
                <a:srgbClr val="00B050"/>
              </a:solidFill>
            </a:endParaRPr>
          </a:p>
        </p:txBody>
      </p:sp>
      <p:pic>
        <p:nvPicPr>
          <p:cNvPr id="8194" name="Picture 2" descr="C:\Users\acer\Desktop\utw zdjęcia\noc nauki i in\Obraz 03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 bwMode="auto">
          <a:xfrm>
            <a:off x="5572132" y="1643050"/>
            <a:ext cx="2540000" cy="1905000"/>
          </a:xfrm>
          <a:prstGeom prst="flowChartPunchedTape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857628"/>
            <a:ext cx="1871657" cy="1871657"/>
          </a:xfrm>
          <a:prstGeom prst="rect">
            <a:avLst/>
          </a:prstGeom>
          <a:noFill/>
        </p:spPr>
      </p:pic>
      <p:pic>
        <p:nvPicPr>
          <p:cNvPr id="8195" name="Picture 3" descr="C:\Users\acer\Desktop\zdjęcia pani Ela\P41508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2285992"/>
            <a:ext cx="4476749" cy="335756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9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cer\Desktop\Pani ZOSIA\P4150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82" y="14285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91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Międzynarodowa Konferencja Seniorów  Głuchołazy 01.06.2013r.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2266952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00B0F0"/>
                </a:solidFill>
              </a:rPr>
              <a:t>UTW im. Jerzego Kozarzewskiego w Nysie reprezentowały:</a:t>
            </a:r>
          </a:p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198120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70C0"/>
                </a:solidFill>
              </a:rPr>
              <a:t>Michalina Danuta Podgórni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70C0"/>
                </a:solidFill>
              </a:rPr>
              <a:t>Alicja Wojtczak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70C0"/>
                </a:solidFill>
              </a:rPr>
              <a:t>Janina Chadryś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70C0"/>
                </a:solidFill>
              </a:rPr>
              <a:t>Elżbieta Muszyńska</a:t>
            </a:r>
          </a:p>
          <a:p>
            <a:pPr>
              <a:buFont typeface="Wingdings" pitchFamily="2" charset="2"/>
              <a:buChar char="ü"/>
            </a:pPr>
            <a:r>
              <a:rPr lang="pl-PL" sz="2000" dirty="0" smtClean="0">
                <a:solidFill>
                  <a:srgbClr val="0070C0"/>
                </a:solidFill>
              </a:rPr>
              <a:t>Mirosława Wojtków</a:t>
            </a:r>
            <a:endParaRPr lang="pl-PL" sz="2000" dirty="0">
              <a:solidFill>
                <a:srgbClr val="0070C0"/>
              </a:solidFill>
            </a:endParaRPr>
          </a:p>
        </p:txBody>
      </p:sp>
      <p:pic>
        <p:nvPicPr>
          <p:cNvPr id="8193" name="Picture 1" descr="C:\Users\acer\Desktop\utw zdjęcia\zdjęcia głuchołazy\P5291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786190"/>
            <a:ext cx="3733800" cy="2800350"/>
          </a:xfrm>
          <a:prstGeom prst="rect">
            <a:avLst/>
          </a:prstGeom>
          <a:noFill/>
        </p:spPr>
      </p:pic>
      <p:pic>
        <p:nvPicPr>
          <p:cNvPr id="8194" name="Picture 2" descr="C:\Users\acer\Desktop\utw zdjęcia\zdjęcia głuchołazy\P5291082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714752"/>
            <a:ext cx="3733800" cy="2800350"/>
          </a:xfrm>
          <a:prstGeom prst="rect">
            <a:avLst/>
          </a:prstGeom>
          <a:noFill/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5723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286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70" decel="100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770" decel="100000"/>
                                        <p:tgtEl>
                                          <p:spTgt spid="81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3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33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36" dur="15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pl-PL" sz="1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pl-PL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r>
              <a:rPr kumimoji="0" lang="pl-PL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pl-PL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pl-PL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072362" cy="2011354"/>
          </a:xfrm>
        </p:spPr>
        <p:txBody>
          <a:bodyPr>
            <a:normAutofit/>
          </a:bodyPr>
          <a:lstStyle/>
          <a:p>
            <a:pPr algn="ctr"/>
            <a:r>
              <a:rPr lang="pl-PL" sz="4400" dirty="0" smtClean="0">
                <a:solidFill>
                  <a:srgbClr val="00B050"/>
                </a:solidFill>
                <a:effectLst/>
                <a:latin typeface="Algerian" pitchFamily="82" charset="0"/>
                <a:cs typeface="Aharoni" pitchFamily="2" charset="-79"/>
              </a:rPr>
              <a:t>Komisje działające w ramach Uniwersytetu</a:t>
            </a:r>
            <a:endParaRPr lang="pl-PL" dirty="0">
              <a:solidFill>
                <a:srgbClr val="00B050"/>
              </a:solidFill>
              <a:latin typeface="Algerian" pitchFamily="82" charset="0"/>
              <a:cs typeface="Aharoni" pitchFamily="2" charset="-79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1"/>
          </p:nvPr>
        </p:nvSpPr>
        <p:spPr>
          <a:xfrm>
            <a:off x="502920" y="2786058"/>
            <a:ext cx="8183880" cy="307183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pl-PL" b="1" i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Komisja Rewizyjna</a:t>
            </a: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b="1" i="1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Koleżeńska Komisja Rozjemcza</a:t>
            </a: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b="1" i="1" dirty="0" smtClean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Rada Programowa</a:t>
            </a: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b="1" i="1" dirty="0" smtClean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Komisja do spraw Integracji Słuchaczy</a:t>
            </a: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b="1" i="1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Komisja Wzajemnej Pomocy</a:t>
            </a: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</a:br>
            <a:r>
              <a:rPr lang="pl-PL" b="1" i="1" dirty="0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Komisja do Spraw Kultury Fizycznej i Sportu</a:t>
            </a:r>
          </a:p>
          <a:p>
            <a:pPr algn="ctr">
              <a:buNone/>
            </a:pPr>
            <a:r>
              <a:rPr lang="pl-PL" b="1" i="1" dirty="0" smtClean="0">
                <a:solidFill>
                  <a:srgbClr val="00B050"/>
                </a:solidFill>
                <a:latin typeface="Aharoni" pitchFamily="2" charset="-79"/>
                <a:cs typeface="Aharoni" pitchFamily="2" charset="-79"/>
              </a:rPr>
              <a:t>Sekcja Kultury i Sztuki</a:t>
            </a:r>
          </a:p>
          <a:p>
            <a:pPr algn="ctr">
              <a:buNone/>
            </a:pPr>
            <a:r>
              <a:rPr lang="pl-PL" b="1" i="1" dirty="0" smtClean="0">
                <a:solidFill>
                  <a:srgbClr val="7030A0"/>
                </a:solidFill>
                <a:latin typeface="Aharoni" pitchFamily="2" charset="-79"/>
                <a:cs typeface="Aharoni" pitchFamily="2" charset="-79"/>
              </a:rPr>
              <a:t>Sekcja Oświatowa</a:t>
            </a:r>
            <a:endParaRPr lang="pl-PL" b="1" i="1" dirty="0">
              <a:solidFill>
                <a:srgbClr val="7030A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5214950"/>
            <a:ext cx="1714512" cy="1443029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9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Picture 3" descr="C:\Users\acer\Desktop\utw zdjęcia\zdjęcia głuchołazy\Nowy folder\P53011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85728"/>
            <a:ext cx="3733800" cy="2800350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3730" name="Picture 2" descr="C:\Users\acer\Desktop\utw zdjęcia\zdjęcia głuchołazy\Nowy folder\P5301113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9058" y="3143248"/>
            <a:ext cx="4543428" cy="335282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04"/>
            <a:ext cx="2357454" cy="2357454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4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Rajd Rowerowy do Kopernik  04.06.2013r.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69" name="Picture 1" descr="C:\Users\acer\Desktop\utw zdjęcia\zdjęcia głuchołazy\P6021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428736"/>
            <a:ext cx="4291042" cy="337662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170" name="Picture 2" descr="C:\Users\acer\Desktop\utw zdjęcia\zdjęcia głuchołazy\P6021117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071810"/>
            <a:ext cx="3857652" cy="330518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Picture 6" descr="http://clipartonline.pl/content2/7769/thumb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929198"/>
            <a:ext cx="2071702" cy="164305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4754" name="Picture 2" descr="http://g.wieszjak.pl/p/_wspolne/pliki_infornext/497000/dobrodziejstwa_rower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8001056" cy="6357982"/>
          </a:xfrm>
          <a:prstGeom prst="rect">
            <a:avLst/>
          </a:prstGeom>
          <a:noFill/>
        </p:spPr>
      </p:pic>
    </p:spTree>
  </p:cSld>
  <p:clrMapOvr>
    <a:masterClrMapping/>
  </p:clrMapOvr>
  <p:transition advTm="850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914400" y="285728"/>
            <a:ext cx="3733800" cy="1924072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rgbClr val="0070C0"/>
                </a:solidFill>
              </a:rPr>
              <a:t>Miłe chwile spędzone w szkole…</a:t>
            </a:r>
            <a:endParaRPr lang="pl-PL" sz="3200" dirty="0">
              <a:solidFill>
                <a:srgbClr val="0070C0"/>
              </a:solidFill>
            </a:endParaRPr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5778" name="Picture 2" descr="C:\Users\acer\Desktop\utw zdjęcia\zdjęcia głuchołazy\P60211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596" y="2643182"/>
            <a:ext cx="4076728" cy="3090869"/>
          </a:xfrm>
          <a:prstGeom prst="rect">
            <a:avLst/>
          </a:prstGeom>
          <a:noFill/>
        </p:spPr>
      </p:pic>
      <p:pic>
        <p:nvPicPr>
          <p:cNvPr id="75779" name="Picture 3" descr="C:\Users\acer\Desktop\utw zdjęcia\zdjęcia głuchołazy\P6021121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85728"/>
            <a:ext cx="3733800" cy="2800350"/>
          </a:xfrm>
          <a:prstGeom prst="rect">
            <a:avLst/>
          </a:prstGeom>
          <a:noFill/>
        </p:spPr>
      </p:pic>
      <p:pic>
        <p:nvPicPr>
          <p:cNvPr id="75780" name="Picture 4" descr="C:\Users\acer\Desktop\utw zdjęcia\zdjęcia głuchołazy\P60211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214686"/>
            <a:ext cx="4143404" cy="3429000"/>
          </a:xfrm>
          <a:prstGeom prst="rect">
            <a:avLst/>
          </a:prstGeom>
          <a:noFill/>
        </p:spPr>
      </p:pic>
      <p:pic>
        <p:nvPicPr>
          <p:cNvPr id="13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1429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74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5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7826" name="Picture 2" descr="F:\zdjącia\CAM000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2"/>
            <a:ext cx="4162428" cy="3014664"/>
          </a:xfrm>
          <a:prstGeom prst="rect">
            <a:avLst/>
          </a:prstGeom>
          <a:noFill/>
        </p:spPr>
      </p:pic>
      <p:pic>
        <p:nvPicPr>
          <p:cNvPr id="77827" name="Picture 3" descr="F:\zdjącia\CAM00071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290"/>
            <a:ext cx="3733800" cy="2800350"/>
          </a:xfrm>
          <a:prstGeom prst="rect">
            <a:avLst/>
          </a:prstGeom>
          <a:noFill/>
        </p:spPr>
      </p:pic>
      <p:pic>
        <p:nvPicPr>
          <p:cNvPr id="77828" name="Picture 4" descr="F:\zdjącia\CAM000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214290"/>
            <a:ext cx="4143404" cy="3071834"/>
          </a:xfrm>
          <a:prstGeom prst="rect">
            <a:avLst/>
          </a:prstGeom>
          <a:noFill/>
        </p:spPr>
      </p:pic>
      <p:pic>
        <p:nvPicPr>
          <p:cNvPr id="77829" name="Picture 5" descr="F:\zdjącia\CAM000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286124"/>
            <a:ext cx="4071934" cy="3357562"/>
          </a:xfrm>
          <a:prstGeom prst="rect">
            <a:avLst/>
          </a:prstGeom>
          <a:noFill/>
        </p:spPr>
      </p:pic>
      <p:pic>
        <p:nvPicPr>
          <p:cNvPr id="11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9058" y="264318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98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8850" name="AutoShape 2" descr="http://zalacznik.wp.pl/0/d681/P6021139.JPG?tsn=1372156696738&amp;zalf=Nowe&amp;wid=6006&amp;p=6&amp;o2=3381506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79638"/>
            <a:ext cx="6067425" cy="455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8852" name="AutoShape 4" descr="http://zalacznik.wp.pl/0/d681/P6021139.JPG?tsn=1372156696738&amp;zalf=Nowe&amp;wid=6006&amp;p=6&amp;o2=3381506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179638"/>
            <a:ext cx="6067425" cy="45529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8853" name="Picture 5" descr="C:\Users\acer\Downloads\P602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4714876" cy="3357562"/>
          </a:xfrm>
          <a:prstGeom prst="rect">
            <a:avLst/>
          </a:prstGeom>
          <a:noFill/>
        </p:spPr>
      </p:pic>
      <p:pic>
        <p:nvPicPr>
          <p:cNvPr id="78855" name="Picture 7" descr="C:\Users\acer\Downloads\P6021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143248"/>
            <a:ext cx="4929190" cy="3357562"/>
          </a:xfrm>
          <a:prstGeom prst="rect">
            <a:avLst/>
          </a:prstGeom>
          <a:noFill/>
        </p:spPr>
      </p:pic>
      <p:pic>
        <p:nvPicPr>
          <p:cNvPr id="78859" name="Picture 11" descr="http://muzeum.olsztyn.pl/i/n/20110228135151_4d6b9a672b91f_kopernik_lekcje.jpg_m%28250x0%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143380"/>
            <a:ext cx="2381250" cy="2333626"/>
          </a:xfrm>
          <a:prstGeom prst="rect">
            <a:avLst/>
          </a:prstGeom>
          <a:noFill/>
        </p:spPr>
      </p:pic>
      <p:pic>
        <p:nvPicPr>
          <p:cNvPr id="78861" name="Picture 13" descr="http://bibliotekazse.vot.pl/web_images/kopernik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84" y="285728"/>
            <a:ext cx="3067050" cy="2486026"/>
          </a:xfrm>
          <a:prstGeom prst="rect">
            <a:avLst/>
          </a:prstGeom>
          <a:noFill/>
        </p:spPr>
      </p:pic>
      <p:pic>
        <p:nvPicPr>
          <p:cNvPr id="19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2643182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22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C:\Users\acer\Downloads\P6021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5413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://www.clipartonline.pl/content2/7768/thumb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1714480" cy="121442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Spartakiada Sportowa 15.06.2013r.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7" name="Symbol zastępczy tekstu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5" name="Picture 1" descr="C:\Users\acer\Desktop\utw zdjęcia\spartakiada sportowa foto\DSC034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5786" y="1428736"/>
            <a:ext cx="3857652" cy="3071834"/>
          </a:xfrm>
          <a:prstGeom prst="rect">
            <a:avLst/>
          </a:prstGeom>
          <a:noFill/>
        </p:spPr>
      </p:pic>
      <p:pic>
        <p:nvPicPr>
          <p:cNvPr id="6146" name="Picture 2" descr="C:\Users\acer\Desktop\utw zdjęcia\spartakiada sportowa foto\DSC03513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57554" y="4214818"/>
            <a:ext cx="3143272" cy="2286016"/>
          </a:xfrm>
          <a:prstGeom prst="rect">
            <a:avLst/>
          </a:prstGeom>
          <a:noFill/>
        </p:spPr>
      </p:pic>
      <p:pic>
        <p:nvPicPr>
          <p:cNvPr id="6147" name="Picture 3" descr="C:\Users\acer\Desktop\utw zdjęcia\spartakiada sportowa foto\DSC0351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4942" y="1428736"/>
            <a:ext cx="3214710" cy="2285992"/>
          </a:xfrm>
          <a:prstGeom prst="rect">
            <a:avLst/>
          </a:prstGeom>
          <a:noFill/>
        </p:spPr>
      </p:pic>
      <p:pic>
        <p:nvPicPr>
          <p:cNvPr id="1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224" y="5000636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153" name="Picture 9" descr="http://gify.11street.pl/vardata/galeria/sportowe/sportowe010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29454" y="4286256"/>
            <a:ext cx="1514475" cy="17145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3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6802" name="Picture 2" descr="C:\Users\acer\Desktop\utw zdjęcia\spartakiada sportowa foto\DSC035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14348" y="214290"/>
            <a:ext cx="3929090" cy="2714644"/>
          </a:xfrm>
          <a:prstGeom prst="rect">
            <a:avLst/>
          </a:prstGeom>
          <a:noFill/>
        </p:spPr>
      </p:pic>
      <p:pic>
        <p:nvPicPr>
          <p:cNvPr id="76803" name="Picture 3" descr="C:\Users\acer\Desktop\utw zdjęcia\spartakiada sportowa foto\DSC03544.jpg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29124" y="2571744"/>
            <a:ext cx="4357718" cy="3571900"/>
          </a:xfrm>
          <a:prstGeom prst="rect">
            <a:avLst/>
          </a:prstGeom>
          <a:noFill/>
        </p:spPr>
      </p:pic>
      <p:pic>
        <p:nvPicPr>
          <p:cNvPr id="76804" name="Picture 4" descr="F:\zdjącia\CAM00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3786214" cy="3000372"/>
          </a:xfrm>
          <a:prstGeom prst="rect">
            <a:avLst/>
          </a:prstGeom>
          <a:noFill/>
        </p:spPr>
      </p:pic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214290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6810" name="Picture 10" descr="http://www.pzhgpmyslowice.republika.pl/images/puchar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85728"/>
            <a:ext cx="1571636" cy="142876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20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5" name="Picture 3" descr="C:\Users\acer\Desktop\CZECHY\DSCF7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4429124" cy="3576147"/>
          </a:xfrm>
          <a:prstGeom prst="rect">
            <a:avLst/>
          </a:prstGeom>
          <a:noFill/>
        </p:spPr>
      </p:pic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00B050"/>
                </a:solidFill>
              </a:rPr>
              <a:t>Konferencja w Jeseniku </a:t>
            </a:r>
            <a:br>
              <a:rPr lang="pl-PL" b="1" dirty="0" smtClean="0">
                <a:solidFill>
                  <a:srgbClr val="00B050"/>
                </a:solidFill>
              </a:rPr>
            </a:br>
            <a:r>
              <a:rPr lang="pl-PL" b="1" dirty="0" smtClean="0">
                <a:solidFill>
                  <a:srgbClr val="00B050"/>
                </a:solidFill>
              </a:rPr>
              <a:t>22 -23.06.2013r.</a:t>
            </a:r>
            <a:endParaRPr lang="pl-PL" b="1" dirty="0">
              <a:solidFill>
                <a:srgbClr val="00B050"/>
              </a:solidFill>
            </a:endParaRP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2"/>
          </p:nvPr>
        </p:nvSpPr>
        <p:spPr>
          <a:xfrm>
            <a:off x="3857620" y="3571876"/>
            <a:ext cx="4825370" cy="278608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79874" name="Picture 2" descr="C:\Users\acer\Desktop\CZECHY\DSCF71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500174"/>
            <a:ext cx="3643306" cy="2928958"/>
          </a:xfrm>
          <a:prstGeom prst="rect">
            <a:avLst/>
          </a:prstGeom>
          <a:noFill/>
        </p:spPr>
      </p:pic>
      <p:pic>
        <p:nvPicPr>
          <p:cNvPr id="79873" name="Picture 1" descr="C:\Users\acer\Desktop\CZECHY\DSCF70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08" y="3857628"/>
            <a:ext cx="4306917" cy="2575615"/>
          </a:xfrm>
          <a:prstGeom prst="rect">
            <a:avLst/>
          </a:prstGeom>
          <a:noFill/>
        </p:spPr>
      </p:pic>
      <p:pic>
        <p:nvPicPr>
          <p:cNvPr id="1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4714884"/>
            <a:ext cx="1428728" cy="135729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</p:cSld>
  <p:clrMapOvr>
    <a:masterClrMapping/>
  </p:clrMapOvr>
  <p:transition advTm="19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798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798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9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rgbClr val="FF0000"/>
                </a:solidFill>
              </a:rPr>
              <a:t>Wycieczka do Warszawy</a:t>
            </a:r>
            <a:endParaRPr lang="pl-PL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acer\Desktop\utw zdjęcia\warszawa\P905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928802"/>
            <a:ext cx="4381531" cy="3286148"/>
          </a:xfrm>
          <a:prstGeom prst="snip2Same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7170" name="Picture 2" descr="C:\Users\acer\Desktop\utw zdjęcia\warszawa 5-6 .09.2012\P9060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7" y="2214554"/>
            <a:ext cx="4000528" cy="25003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2" descr="C:\Users\acer\Desktop\Nowe LOGO\LOGOTYP_01_FINAL_bez_tla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786322"/>
            <a:ext cx="1870454" cy="18704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3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Konferencja dotyczyła współpracy </a:t>
            </a:r>
            <a:br>
              <a:rPr lang="pl-PL" sz="2400" b="1" dirty="0" smtClean="0">
                <a:solidFill>
                  <a:srgbClr val="FF0000"/>
                </a:solidFill>
              </a:rPr>
            </a:br>
            <a:r>
              <a:rPr lang="pl-PL" sz="2400" b="1" dirty="0" smtClean="0">
                <a:solidFill>
                  <a:srgbClr val="FF0000"/>
                </a:solidFill>
              </a:rPr>
              <a:t>Uniwersytetów III Wieku z Polski oraz seniorów z Jesenika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81922" name="Picture 2" descr="C:\Users\acer\Desktop\CZECHY\DSCF7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5970"/>
            <a:ext cx="9144000" cy="51520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0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tytuł 3"/>
          <p:cNvSpPr>
            <a:spLocks noGrp="1"/>
          </p:cNvSpPr>
          <p:nvPr>
            <p:ph type="subTitle" idx="1"/>
          </p:nvPr>
        </p:nvSpPr>
        <p:spPr>
          <a:xfrm>
            <a:off x="722376" y="2571744"/>
            <a:ext cx="7772400" cy="3714776"/>
          </a:xfrm>
        </p:spPr>
        <p:txBody>
          <a:bodyPr>
            <a:normAutofit fontScale="92500" lnSpcReduction="20000"/>
          </a:bodyPr>
          <a:lstStyle/>
          <a:p>
            <a:pPr algn="ctr"/>
            <a:endParaRPr lang="pl-PL" b="1" dirty="0" smtClean="0"/>
          </a:p>
          <a:p>
            <a:pPr algn="ctr"/>
            <a:endParaRPr lang="pl-PL" b="1" dirty="0" smtClean="0"/>
          </a:p>
          <a:p>
            <a:pPr algn="ctr"/>
            <a:r>
              <a:rPr lang="pl-PL" b="1" dirty="0" smtClean="0">
                <a:solidFill>
                  <a:srgbClr val="0070C0"/>
                </a:solidFill>
              </a:rPr>
              <a:t>STOWARZYSZENIE ROZWOJU </a:t>
            </a:r>
          </a:p>
          <a:p>
            <a:pPr algn="ctr"/>
            <a:r>
              <a:rPr lang="pl-PL" b="1" dirty="0" smtClean="0">
                <a:solidFill>
                  <a:srgbClr val="0070C0"/>
                </a:solidFill>
              </a:rPr>
              <a:t>UNIWERSYTETU   TRZECIEGO  WIEKU</a:t>
            </a:r>
          </a:p>
          <a:p>
            <a:pPr algn="ctr"/>
            <a:r>
              <a:rPr lang="pl-PL" b="1" dirty="0" smtClean="0">
                <a:solidFill>
                  <a:srgbClr val="0070C0"/>
                </a:solidFill>
              </a:rPr>
              <a:t>im. Jerzego Kozarzewskiego w Nysie</a:t>
            </a:r>
            <a:endParaRPr lang="pl-PL" dirty="0" smtClean="0">
              <a:solidFill>
                <a:srgbClr val="0070C0"/>
              </a:solidFill>
            </a:endParaRPr>
          </a:p>
          <a:p>
            <a:pPr algn="ctr"/>
            <a:r>
              <a:rPr lang="pl-PL" b="1" dirty="0" smtClean="0"/>
              <a:t> </a:t>
            </a:r>
            <a:endParaRPr lang="pl-PL" dirty="0" smtClean="0"/>
          </a:p>
          <a:p>
            <a:pPr algn="ctr"/>
            <a:r>
              <a:rPr lang="pl-PL" b="1" dirty="0" smtClean="0"/>
              <a:t>ul. Marcinkowskiego 6 -8, 48 – 300 Nysa</a:t>
            </a:r>
            <a:endParaRPr lang="pl-PL" dirty="0" smtClean="0"/>
          </a:p>
          <a:p>
            <a:pPr algn="ctr"/>
            <a:r>
              <a:rPr lang="pl-PL" b="1" dirty="0" smtClean="0"/>
              <a:t>Tel. 77 433 22 56</a:t>
            </a:r>
            <a:endParaRPr lang="pl-PL" dirty="0" smtClean="0"/>
          </a:p>
          <a:p>
            <a:pPr algn="ctr"/>
            <a:r>
              <a:rPr lang="pl-PL" b="1" dirty="0" err="1" smtClean="0"/>
              <a:t>e–mail</a:t>
            </a:r>
            <a:r>
              <a:rPr lang="pl-PL" b="1" dirty="0" smtClean="0"/>
              <a:t>: </a:t>
            </a:r>
            <a:r>
              <a:rPr lang="pl-PL" b="1" u="sng" dirty="0" err="1" smtClean="0">
                <a:solidFill>
                  <a:schemeClr val="bg2">
                    <a:lumMod val="25000"/>
                  </a:schemeClr>
                </a:solidFill>
                <a:hlinkClick r:id="rId2"/>
              </a:rPr>
              <a:t>utwnysa@wp.pl</a:t>
            </a:r>
            <a:endParaRPr lang="pl-PL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pl-PL" b="1" dirty="0" err="1" smtClean="0"/>
              <a:t>www</a:t>
            </a:r>
            <a:r>
              <a:rPr lang="pl-PL" b="1" dirty="0" smtClean="0"/>
              <a:t>. </a:t>
            </a:r>
            <a:r>
              <a:rPr lang="pl-PL" b="1" dirty="0" err="1" smtClean="0"/>
              <a:t>utw.pwsz.nysa.pl</a:t>
            </a:r>
            <a:r>
              <a:rPr lang="pl-PL" b="1" dirty="0" smtClean="0"/>
              <a:t>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772400" cy="1357322"/>
          </a:xfrm>
        </p:spPr>
        <p:txBody>
          <a:bodyPr/>
          <a:lstStyle/>
          <a:p>
            <a:pPr algn="ctr"/>
            <a:r>
              <a:rPr lang="pl-PL" sz="4800" dirty="0" smtClean="0">
                <a:solidFill>
                  <a:srgbClr val="0070C0"/>
                </a:solidFill>
              </a:rPr>
              <a:t>„Mnóż radości i dziel smutki”</a:t>
            </a:r>
            <a:endParaRPr lang="pl-PL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643446"/>
            <a:ext cx="1871657" cy="1871657"/>
          </a:xfrm>
          <a:prstGeom prst="rect">
            <a:avLst/>
          </a:prstGeom>
          <a:noFill/>
        </p:spPr>
      </p:pic>
    </p:spTree>
  </p:cSld>
  <p:clrMapOvr>
    <a:masterClrMapping/>
  </p:clrMapOvr>
  <p:transition advTm="4586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66"/>
            <a:ext cx="7500990" cy="6086499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3026">
    <p:dissolv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929322" y="6215082"/>
            <a:ext cx="2786082" cy="428628"/>
          </a:xfrm>
        </p:spPr>
        <p:txBody>
          <a:bodyPr>
            <a:normAutofit fontScale="92500"/>
          </a:bodyPr>
          <a:lstStyle/>
          <a:p>
            <a:r>
              <a:rPr lang="pl-PL" sz="1600" b="1" dirty="0" smtClean="0">
                <a:solidFill>
                  <a:schemeClr val="tx1"/>
                </a:solidFill>
              </a:rPr>
              <a:t>Opracowała</a:t>
            </a:r>
            <a:r>
              <a:rPr lang="pl-PL" sz="1600" b="1" smtClean="0">
                <a:solidFill>
                  <a:schemeClr val="tx1"/>
                </a:solidFill>
              </a:rPr>
              <a:t>:  mgr </a:t>
            </a:r>
            <a:r>
              <a:rPr lang="pl-PL" sz="1600" b="1" dirty="0" smtClean="0">
                <a:solidFill>
                  <a:schemeClr val="tx1"/>
                </a:solidFill>
              </a:rPr>
              <a:t>Anna Punicka</a:t>
            </a:r>
            <a:endParaRPr lang="pl-PL" sz="1600" b="1" dirty="0">
              <a:solidFill>
                <a:schemeClr val="tx1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prstTxWarp prst="textPlain">
              <a:avLst/>
            </a:prstTxWarp>
          </a:bodyPr>
          <a:lstStyle/>
          <a:p>
            <a:pPr algn="ctr"/>
            <a:r>
              <a:rPr lang="pl-PL" dirty="0" smtClean="0"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Dziękujemy za uwagę</a:t>
            </a:r>
            <a:endParaRPr lang="pl-PL" dirty="0"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929066"/>
            <a:ext cx="1871657" cy="1871657"/>
          </a:xfrm>
          <a:prstGeom prst="rect">
            <a:avLst/>
          </a:prstGeom>
          <a:noFill/>
        </p:spPr>
      </p:pic>
    </p:spTree>
  </p:cSld>
  <p:clrMapOvr>
    <a:masterClrMapping/>
  </p:clrMapOvr>
  <p:transition advTm="4056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Warszawa 5-6. 09.2012r.</a:t>
            </a:r>
            <a:endParaRPr lang="pl-PL" b="1" dirty="0">
              <a:solidFill>
                <a:srgbClr val="FF0000"/>
              </a:solidFill>
            </a:endParaRPr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pl-PL" sz="2000" dirty="0" smtClean="0">
                <a:latin typeface="Andalus" pitchFamily="2" charset="-78"/>
                <a:cs typeface="Andalus" pitchFamily="2" charset="-78"/>
              </a:rPr>
              <a:t>Wycieczka do Warszawy została zorganizowana przez przewodniczącą Komisji ds. Integracji Słuchaczy Panią Ewę Morel.</a:t>
            </a:r>
            <a:endParaRPr lang="pl-PL" sz="2000" dirty="0">
              <a:latin typeface="Andalus" pitchFamily="2" charset="-78"/>
              <a:cs typeface="Andalus" pitchFamily="2" charset="-78"/>
            </a:endParaRPr>
          </a:p>
        </p:txBody>
      </p:sp>
      <p:pic>
        <p:nvPicPr>
          <p:cNvPr id="9" name="Picture 2" descr="C:\Users\acer\Desktop\utw zdjęcia\warszawa 5-6 .09.2012\P90500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2971800" y="1705494"/>
            <a:ext cx="5715000" cy="4285211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3" y="4929198"/>
            <a:ext cx="1857387" cy="17287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4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cer\Desktop\utw zdjęcia\warszawa 5-6 .09.2012\P905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736"/>
            <a:ext cx="3500462" cy="285752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914400" y="214290"/>
            <a:ext cx="77724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W pierwszym dniu zwiedziliśmy Muzeum Powstania Warszawskiego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acer\Desktop\utw zdjęcia\warszawa 5-6 .09.2012\P9050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57158" y="4214818"/>
            <a:ext cx="3319972" cy="2311408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4" name="Picture 6" descr="C:\Users\acer\Desktop\utw zdjęcia\warszawa 5-6 .09.2012\P905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1428736"/>
            <a:ext cx="5357818" cy="471488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12" y="4786322"/>
            <a:ext cx="1857387" cy="17287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6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357158" y="274638"/>
            <a:ext cx="778674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Zwiedzanie Sejmu </a:t>
            </a:r>
            <a:br>
              <a:rPr lang="pl-PL" b="1" dirty="0" smtClean="0">
                <a:solidFill>
                  <a:srgbClr val="FF0000"/>
                </a:solidFill>
              </a:rPr>
            </a:br>
            <a:r>
              <a:rPr lang="pl-PL" b="1" dirty="0" smtClean="0">
                <a:solidFill>
                  <a:srgbClr val="FF0000"/>
                </a:solidFill>
              </a:rPr>
              <a:t>Rzeczpospolitej Polskiej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cer\Desktop\utw zdjęcia\warszawa 5-6 .09.2012\P905001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749675" cy="2812256"/>
          </a:xfrm>
          <a:prstGeom prst="rect">
            <a:avLst/>
          </a:prstGeom>
          <a:noFill/>
        </p:spPr>
      </p:pic>
      <p:pic>
        <p:nvPicPr>
          <p:cNvPr id="1026" name="Picture 2" descr="C:\Users\acer\Desktop\utw zdjęcia\warszawa 5-6 .09.2012\P905002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000240"/>
            <a:ext cx="3429000" cy="4572000"/>
          </a:xfrm>
          <a:prstGeom prst="rect">
            <a:avLst/>
          </a:prstGeom>
          <a:noFill/>
        </p:spPr>
      </p:pic>
      <p:pic>
        <p:nvPicPr>
          <p:cNvPr id="3076" name="Picture 4" descr="C:\Users\acer\Desktop\utw zdjęcia\warszawa 5-6 .09.2012\P905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214818"/>
            <a:ext cx="3615733" cy="2426047"/>
          </a:xfrm>
          <a:prstGeom prst="rect">
            <a:avLst/>
          </a:prstGeom>
          <a:noFill/>
        </p:spPr>
      </p:pic>
      <p:pic>
        <p:nvPicPr>
          <p:cNvPr id="10" name="Picture 2" descr="C:\Users\acer\Desktop\Nowe LOGO\LOGOTYP_01_FINAL_bez_tla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16" y="142852"/>
            <a:ext cx="1857387" cy="172878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95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3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3|3.5|3.3|2.3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4.9|3.4|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5.3|2.7|4.4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8|2.5|2.4|2.4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|2.5|2.2|2.7|2.2|2.3|2.4|6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4.1|2.6|2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|3.2|3.2|0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|3.6|7.6|3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5|5.9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1|2.3|2.2|2.1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|3.3|2.7|6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2.2|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3.7|3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|2.7|2.9|3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|3.1|3.1|3.3|0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|5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3|1.9|3.8|3.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2|3.1|2.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4|3.6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4.3|4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3.2|3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|4.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1|1.9|1.6|3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2|5.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|3.2|3.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4|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|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4.4|2.4|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|3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.7|3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3.9|3.6|2.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7|3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|3.4|3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2|2.4|4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3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5|4.3|3.7|2.5|1.5|1.7|1.4|2|1.6|2.7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2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3|3.8|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8|3.5|3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.6|3.5|3.6|2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7|3.3|3.4|3.6|2.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3|3.7|2.6|2.9|3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2|3.9|3.4|3.4|2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8|4.1|3.5|2.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9|3.8|3.9|4.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9|2.2|6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3|2.6|4.2|1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1|3.5|4.3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2.2|3.6|4.7|3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1453</TotalTime>
  <Words>629</Words>
  <Application>Microsoft Office PowerPoint</Application>
  <PresentationFormat>Pokaz na ekranie (4:3)</PresentationFormat>
  <Paragraphs>124</Paragraphs>
  <Slides>63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63</vt:i4>
      </vt:variant>
    </vt:vector>
  </HeadingPairs>
  <TitlesOfParts>
    <vt:vector size="64" baseType="lpstr">
      <vt:lpstr>Kapitał</vt:lpstr>
      <vt:lpstr>Stowarzyszenie Rozwoju Uniwersytetu Trzeciego Wieku</vt:lpstr>
      <vt:lpstr>„Mnóż radości i dziel smutki”        </vt:lpstr>
      <vt:lpstr>Slajd 3</vt:lpstr>
      <vt:lpstr>Slajd 4</vt:lpstr>
      <vt:lpstr>Komisje działające w ramach Uniwersytetu</vt:lpstr>
      <vt:lpstr>Wycieczka do Warszawy</vt:lpstr>
      <vt:lpstr>Warszawa 5-6. 09.2012r.</vt:lpstr>
      <vt:lpstr>W pierwszym dniu zwiedziliśmy Muzeum Powstania Warszawskiego</vt:lpstr>
      <vt:lpstr>Zwiedzanie Sejmu  Rzeczpospolitej Polskiej</vt:lpstr>
      <vt:lpstr>Wilamów oraz Zamek Królewski</vt:lpstr>
      <vt:lpstr>Inauguracja Roku Akademickiego 2012/2013</vt:lpstr>
      <vt:lpstr>Slajd 12</vt:lpstr>
      <vt:lpstr>Bezinteresowna praca wielu ludzi dla Uniwersytetu jest bezcenna, dziękujemy!!!</vt:lpstr>
      <vt:lpstr> Miesiąc wrzesień :</vt:lpstr>
      <vt:lpstr>Miesiąc październik:</vt:lpstr>
      <vt:lpstr>Współpraca polsko – czeska Uniwersytetów Trzeciego Wieku</vt:lpstr>
      <vt:lpstr>Miesiąc listopad:</vt:lpstr>
      <vt:lpstr>Konferencję poprowadziła prezes UTW śp. Elżbieta Pacyniak</vt:lpstr>
      <vt:lpstr>Slajd 19</vt:lpstr>
      <vt:lpstr>Seniorzy przybyli licznie,  wypełniając aulę po brzegi</vt:lpstr>
      <vt:lpstr>Występ zespołu „Senior Szok”</vt:lpstr>
      <vt:lpstr>„ Senior Szok” - wspaniały występ, gratulujemy!</vt:lpstr>
      <vt:lpstr>Slajd 23</vt:lpstr>
      <vt:lpstr>Zasłużony poczęstunek</vt:lpstr>
      <vt:lpstr>Spotkanie opłatkowe odbyło się w dniu 19.12.2012r.</vt:lpstr>
      <vt:lpstr>Spotkanie w dniu 17.01.2013r. podsumowujące współpracę  PWSZ w Nysie z Uniwersytetami III Wieku z Nysy, Głuchołaz, Prudnika, Nowej Rudy i seniorami z Jesenika </vt:lpstr>
      <vt:lpstr>17.01.2013r. spotkanie dotyczące współpracy PWSZ w Nysie z UTW</vt:lpstr>
      <vt:lpstr>Wspólne spotkania w Corrida Tapas Bar to już tradycja</vt:lpstr>
      <vt:lpstr>Wykłady dla seniorów są bardzo interesujące</vt:lpstr>
      <vt:lpstr>Zajęcia komputerowe prowadzone przez Latarników</vt:lpstr>
      <vt:lpstr>Ustanowienie Rady Seniorów w Prudniku 18.03.2013r.</vt:lpstr>
      <vt:lpstr>„Warto istnieć! Żeby poznać świat, kochać kogoś, być czyimś przyjacielem lub po prostu być komuś pomocnym.”                                                                        T. Kotarbiński</vt:lpstr>
      <vt:lpstr>Karlova Studanka</vt:lpstr>
      <vt:lpstr>Michalina Danuta Podgórni  Prezes UTW</vt:lpstr>
      <vt:lpstr>„Podsumowanie kultywowania wartości narodowych poprzez porównanie z klasyką europejską”</vt:lpstr>
      <vt:lpstr>Obchody Konstytucji 3 Maja</vt:lpstr>
      <vt:lpstr>7 – 8.05.2013r.  wycieczka do Wisły i Pszczyny</vt:lpstr>
      <vt:lpstr>Slajd 38</vt:lpstr>
      <vt:lpstr>Gimnastyka dla naszych seniorów,  to nic trudnego!</vt:lpstr>
      <vt:lpstr>Slajd 40</vt:lpstr>
      <vt:lpstr>Slajd 41</vt:lpstr>
      <vt:lpstr>Slajd 42</vt:lpstr>
      <vt:lpstr>Festyn Międzypokoleniowy 21.05.2013r. </vt:lpstr>
      <vt:lpstr>Zawody sportowe  na Festynie Międzypokoleniowym</vt:lpstr>
      <vt:lpstr>Integracja Seniorów  z młodszym pokoleniem  podczas  zabaw sportowych</vt:lpstr>
      <vt:lpstr>Noc Nauki 24.05.2013r.</vt:lpstr>
      <vt:lpstr>„Dreptaki” czyli nordic walking</vt:lpstr>
      <vt:lpstr>Slajd 48</vt:lpstr>
      <vt:lpstr>Międzynarodowa Konferencja Seniorów  Głuchołazy 01.06.2013r.</vt:lpstr>
      <vt:lpstr>Slajd 50</vt:lpstr>
      <vt:lpstr>Rajd Rowerowy do Kopernik  04.06.2013r.</vt:lpstr>
      <vt:lpstr>Slajd 52</vt:lpstr>
      <vt:lpstr>Slajd 53</vt:lpstr>
      <vt:lpstr>Slajd 54</vt:lpstr>
      <vt:lpstr>Slajd 55</vt:lpstr>
      <vt:lpstr>Slajd 56</vt:lpstr>
      <vt:lpstr>Spartakiada Sportowa 15.06.2013r.</vt:lpstr>
      <vt:lpstr>Slajd 58</vt:lpstr>
      <vt:lpstr>Konferencja w Jeseniku  22 -23.06.2013r.</vt:lpstr>
      <vt:lpstr>Konferencja dotyczyła współpracy  Uniwersytetów III Wieku z Polski oraz seniorów z Jesenika</vt:lpstr>
      <vt:lpstr>„Mnóż radości i dziel smutki”</vt:lpstr>
      <vt:lpstr>Slajd 62</vt:lpstr>
      <vt:lpstr>Dziękujemy za uwagę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Stowarzyszenie Rozwoju Uniwersytetu Trzeciego Wieku</dc:title>
  <dc:creator>acer</dc:creator>
  <cp:lastModifiedBy>acer</cp:lastModifiedBy>
  <cp:revision>19</cp:revision>
  <dcterms:created xsi:type="dcterms:W3CDTF">2013-05-27T15:00:17Z</dcterms:created>
  <dcterms:modified xsi:type="dcterms:W3CDTF">2013-06-25T14:38:58Z</dcterms:modified>
</cp:coreProperties>
</file>